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7" r:id="rId2"/>
    <p:sldId id="348" r:id="rId3"/>
    <p:sldId id="353" r:id="rId4"/>
    <p:sldId id="371" r:id="rId5"/>
    <p:sldId id="354" r:id="rId6"/>
    <p:sldId id="372" r:id="rId7"/>
    <p:sldId id="373" r:id="rId8"/>
    <p:sldId id="374" r:id="rId9"/>
    <p:sldId id="375" r:id="rId10"/>
    <p:sldId id="377" r:id="rId11"/>
    <p:sldId id="352" r:id="rId12"/>
    <p:sldId id="351" r:id="rId13"/>
    <p:sldId id="355" r:id="rId14"/>
    <p:sldId id="356" r:id="rId15"/>
    <p:sldId id="357" r:id="rId16"/>
    <p:sldId id="358" r:id="rId17"/>
    <p:sldId id="361" r:id="rId18"/>
    <p:sldId id="362" r:id="rId19"/>
    <p:sldId id="349" r:id="rId20"/>
    <p:sldId id="364" r:id="rId21"/>
    <p:sldId id="366" r:id="rId22"/>
    <p:sldId id="363" r:id="rId23"/>
    <p:sldId id="369" r:id="rId24"/>
    <p:sldId id="370" r:id="rId25"/>
    <p:sldId id="376" r:id="rId26"/>
    <p:sldId id="359" r:id="rId27"/>
    <p:sldId id="368" r:id="rId28"/>
    <p:sldId id="360" r:id="rId29"/>
    <p:sldId id="350" r:id="rId30"/>
    <p:sldId id="365" r:id="rId3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9"/>
    <p:restoredTop sz="86407"/>
  </p:normalViewPr>
  <p:slideViewPr>
    <p:cSldViewPr snapToGrid="0" snapToObjects="1">
      <p:cViewPr>
        <p:scale>
          <a:sx n="134" d="100"/>
          <a:sy n="134" d="100"/>
        </p:scale>
        <p:origin x="1272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1/27/21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1/27/21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951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if we ignore the issue of protonation (which Pi), we still have a missing O when we add the atoms in Pi to ADP. This is because we haven’t included water in the reaction.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3914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ignore the maximization, then this is a feasibility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03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2984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0" y="6324600"/>
            <a:ext cx="466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15: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Testing Models: Static Errors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C7847-A21D-8843-BAC4-A7C9A31C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66975"/>
            <a:ext cx="8229600" cy="838200"/>
          </a:xfrm>
        </p:spPr>
        <p:txBody>
          <a:bodyPr/>
          <a:lstStyle/>
          <a:p>
            <a:r>
              <a:rPr lang="en-US" sz="6000" dirty="0"/>
              <a:t>Static Testing of </a:t>
            </a:r>
            <a:r>
              <a:rPr lang="en-US" sz="6000" dirty="0" err="1"/>
              <a:t>BioMedical</a:t>
            </a:r>
            <a:r>
              <a:rPr lang="en-US" sz="6000" dirty="0"/>
              <a:t>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4CC08-AF07-6945-AF0F-ABA6965A1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28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13A9-E32E-8340-97C0-B4945EA4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B570-7D86-DA4D-9E39-19244C073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F820A8A-A26B-E943-8DC0-101BD53B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12" y="1179731"/>
            <a:ext cx="3817112" cy="254762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7E1149-D3CF-3449-AA33-B69E0161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84" y="1333500"/>
            <a:ext cx="32258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C7E600-839F-EE42-9D47-8CAA5FAF0838}"/>
              </a:ext>
            </a:extLst>
          </p:cNvPr>
          <p:cNvSpPr txBox="1"/>
          <p:nvPr/>
        </p:nvSpPr>
        <p:spPr>
          <a:xfrm>
            <a:off x="4269740" y="3727351"/>
            <a:ext cx="441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does [P] increase without bound?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37A73-9FFE-F748-A378-55B4AAACD38A}"/>
              </a:ext>
            </a:extLst>
          </p:cNvPr>
          <p:cNvSpPr txBox="1"/>
          <p:nvPr/>
        </p:nvSpPr>
        <p:spPr>
          <a:xfrm>
            <a:off x="1683914" y="5166221"/>
            <a:ext cx="6101735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We have treated inorganic phosphate inconsistently.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 is included in J0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 is not included in J1</a:t>
            </a:r>
          </a:p>
          <a:p>
            <a:r>
              <a:rPr lang="en-US" sz="2000" dirty="0"/>
              <a:t>Broadly referred to as a </a:t>
            </a:r>
            <a:r>
              <a:rPr lang="en-US" sz="2000" b="1" dirty="0"/>
              <a:t>mass balance error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3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29B2-13E0-B944-8113-805B2998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Mass Balance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FE254-B0DF-124A-A18D-B2F064F02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B3BEA-4AF0-674D-BEF5-7D09BD69B069}"/>
                  </a:ext>
                </a:extLst>
              </p:cNvPr>
              <p:cNvSpPr txBox="1"/>
              <p:nvPr/>
            </p:nvSpPr>
            <p:spPr>
              <a:xfrm>
                <a:off x="615696" y="1170432"/>
                <a:ext cx="19804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B3BEA-4AF0-674D-BEF5-7D09BD69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" y="1170432"/>
                <a:ext cx="1980414" cy="430887"/>
              </a:xfrm>
              <a:prstGeom prst="rect">
                <a:avLst/>
              </a:prstGeom>
              <a:blipFill>
                <a:blip r:embed="rId3"/>
                <a:stretch>
                  <a:fillRect l="-3185" r="-254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62ED6C9-FB17-4D43-85F6-A9D753D57478}"/>
              </a:ext>
            </a:extLst>
          </p:cNvPr>
          <p:cNvSpPr txBox="1"/>
          <p:nvPr/>
        </p:nvSpPr>
        <p:spPr>
          <a:xfrm>
            <a:off x="548113" y="801100"/>
            <a:ext cx="452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there mass missing in this reaction?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87A0A3-A6EC-EF41-9768-1200EDC87F9E}"/>
                  </a:ext>
                </a:extLst>
              </p:cNvPr>
              <p:cNvSpPr txBox="1"/>
              <p:nvPr/>
            </p:nvSpPr>
            <p:spPr>
              <a:xfrm>
                <a:off x="621792" y="2438400"/>
                <a:ext cx="2639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87A0A3-A6EC-EF41-9768-1200EDC87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" y="2438400"/>
                <a:ext cx="2639249" cy="430887"/>
              </a:xfrm>
              <a:prstGeom prst="rect">
                <a:avLst/>
              </a:prstGeom>
              <a:blipFill>
                <a:blip r:embed="rId4"/>
                <a:stretch>
                  <a:fillRect l="-1914" r="-239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FD0C07D-FA34-BD4D-BABE-BB2CA5D05741}"/>
              </a:ext>
            </a:extLst>
          </p:cNvPr>
          <p:cNvSpPr txBox="1"/>
          <p:nvPr/>
        </p:nvSpPr>
        <p:spPr>
          <a:xfrm>
            <a:off x="554209" y="190447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this reaction?</a:t>
            </a:r>
          </a:p>
        </p:txBody>
      </p:sp>
      <p:pic>
        <p:nvPicPr>
          <p:cNvPr id="1026" name="Picture 2" descr="ATP structure + function">
            <a:extLst>
              <a:ext uri="{FF2B5EF4-FFF2-40B4-BE49-F238E27FC236}">
                <a16:creationId xmlns:a16="http://schemas.microsoft.com/office/drawing/2014/main" id="{529501AA-13E7-9B4A-81B4-BE5E2E45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04" y="1128269"/>
            <a:ext cx="4718304" cy="26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enosine diphosphate - Wikipedia">
            <a:extLst>
              <a:ext uri="{FF2B5EF4-FFF2-40B4-BE49-F238E27FC236}">
                <a16:creationId xmlns:a16="http://schemas.microsoft.com/office/drawing/2014/main" id="{3FD388CD-45FE-9F4A-945F-2B87A12A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53" y="3207279"/>
            <a:ext cx="4069478" cy="23738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83428B38-BCB4-E944-9E68-1D7C4C56D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208" y="4386124"/>
            <a:ext cx="1376688" cy="120131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965E14B-AC29-794D-A8FC-418645207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9029" y="4386124"/>
            <a:ext cx="1533986" cy="12013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780ED7-52B4-E24F-A49E-99EF23C876CE}"/>
              </a:ext>
            </a:extLst>
          </p:cNvPr>
          <p:cNvSpPr/>
          <p:nvPr/>
        </p:nvSpPr>
        <p:spPr>
          <a:xfrm>
            <a:off x="4777740" y="1022020"/>
            <a:ext cx="2787626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156F0-2582-B249-8810-033AC520E761}"/>
              </a:ext>
            </a:extLst>
          </p:cNvPr>
          <p:cNvSpPr txBox="1"/>
          <p:nvPr/>
        </p:nvSpPr>
        <p:spPr>
          <a:xfrm>
            <a:off x="6217920" y="1422130"/>
            <a:ext cx="62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87F6D-8322-D643-806A-BCD7DD3B49B8}"/>
              </a:ext>
            </a:extLst>
          </p:cNvPr>
          <p:cNvSpPr txBox="1"/>
          <p:nvPr/>
        </p:nvSpPr>
        <p:spPr>
          <a:xfrm>
            <a:off x="2234217" y="355315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BFA92E-AE44-494C-B8DE-2C91D6D7F96C}"/>
              </a:ext>
            </a:extLst>
          </p:cNvPr>
          <p:cNvSpPr txBox="1"/>
          <p:nvPr/>
        </p:nvSpPr>
        <p:spPr>
          <a:xfrm>
            <a:off x="6681582" y="421891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5F3607-6706-4746-ADE2-D8DFD8AE9601}"/>
                  </a:ext>
                </a:extLst>
              </p:cNvPr>
              <p:cNvSpPr txBox="1"/>
              <p:nvPr/>
            </p:nvSpPr>
            <p:spPr>
              <a:xfrm>
                <a:off x="1337243" y="6109156"/>
                <a:ext cx="38411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5F3607-6706-4746-ADE2-D8DFD8AE9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43" y="6109156"/>
                <a:ext cx="3841180" cy="430887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8DF8E8-A874-0747-8D73-1E3D0927054F}"/>
              </a:ext>
            </a:extLst>
          </p:cNvPr>
          <p:cNvSpPr txBox="1"/>
          <p:nvPr/>
        </p:nvSpPr>
        <p:spPr>
          <a:xfrm>
            <a:off x="2514780" y="164398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Has extra O and 2H.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FC102F-FE01-0546-8676-10BD463B3B0B}"/>
              </a:ext>
            </a:extLst>
          </p:cNvPr>
          <p:cNvCxnSpPr>
            <a:cxnSpLocks/>
          </p:cNvCxnSpPr>
          <p:nvPr/>
        </p:nvCxnSpPr>
        <p:spPr>
          <a:xfrm flipH="1">
            <a:off x="2631411" y="2013318"/>
            <a:ext cx="109682" cy="102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C0CDCE-24F8-AB49-BD03-86E4EB844F10}"/>
              </a:ext>
            </a:extLst>
          </p:cNvPr>
          <p:cNvSpPr txBox="1"/>
          <p:nvPr/>
        </p:nvSpPr>
        <p:spPr>
          <a:xfrm rot="5400000">
            <a:off x="2455213" y="1576254"/>
            <a:ext cx="596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{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6E15FA-C049-B54A-8E46-53DC5A055CA8}"/>
              </a:ext>
            </a:extLst>
          </p:cNvPr>
          <p:cNvSpPr/>
          <p:nvPr/>
        </p:nvSpPr>
        <p:spPr>
          <a:xfrm>
            <a:off x="1408176" y="6109156"/>
            <a:ext cx="3667138" cy="4308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72B1A3-C6DF-0540-9110-0E5A9334CB83}"/>
              </a:ext>
            </a:extLst>
          </p:cNvPr>
          <p:cNvSpPr txBox="1"/>
          <p:nvPr/>
        </p:nvSpPr>
        <p:spPr>
          <a:xfrm>
            <a:off x="5142355" y="61091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Mass balanced.</a:t>
            </a:r>
          </a:p>
        </p:txBody>
      </p:sp>
    </p:spTree>
    <p:extLst>
      <p:ext uri="{BB962C8B-B14F-4D97-AF65-F5344CB8AC3E}">
        <p14:creationId xmlns:p14="http://schemas.microsoft.com/office/powerpoint/2010/main" val="20696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9" grpId="0"/>
      <p:bldP spid="20" grpId="0"/>
      <p:bldP spid="22" grpId="0"/>
      <p:bldP spid="3" grpId="0"/>
      <p:bldP spid="11" grpId="0"/>
      <p:bldP spid="18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5FD7-E000-4D40-AD8C-219E1830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Mass Balance May Not Be Desirable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3E5C7-54D5-C14A-BD4B-D73C363C0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799"/>
            <a:ext cx="8229600" cy="2948941"/>
          </a:xfrm>
        </p:spPr>
        <p:txBody>
          <a:bodyPr/>
          <a:lstStyle/>
          <a:p>
            <a:r>
              <a:rPr lang="en-US" dirty="0"/>
              <a:t>True mass balance precludes having implicit chemical species</a:t>
            </a:r>
          </a:p>
          <a:p>
            <a:pPr lvl="1"/>
            <a:r>
              <a:rPr lang="en-US" dirty="0"/>
              <a:t>Present in large quantities so that concentration does not change (e.g., water)</a:t>
            </a:r>
          </a:p>
          <a:p>
            <a:r>
              <a:rPr lang="en-US" dirty="0"/>
              <a:t>Appeal of implicit chemical species</a:t>
            </a:r>
          </a:p>
          <a:p>
            <a:pPr lvl="1"/>
            <a:r>
              <a:rPr lang="en-US" dirty="0"/>
              <a:t>Simpler reactions</a:t>
            </a:r>
          </a:p>
          <a:p>
            <a:pPr lvl="1"/>
            <a:r>
              <a:rPr lang="en-US" dirty="0"/>
              <a:t>More efficient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72C6D-DC89-1B4A-B360-508FC791B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2A1149-EC8C-2844-A486-80D0D75441C3}"/>
                  </a:ext>
                </a:extLst>
              </p:cNvPr>
              <p:cNvSpPr txBox="1"/>
              <p:nvPr/>
            </p:nvSpPr>
            <p:spPr>
              <a:xfrm>
                <a:off x="2331653" y="1333142"/>
                <a:ext cx="38411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2A1149-EC8C-2844-A486-80D0D754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653" y="1333142"/>
                <a:ext cx="3841180" cy="430887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92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9191-1199-B54C-9C80-2769873E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Moietities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5E74-9B5C-FA45-B08C-8793854A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783081"/>
          </a:xfrm>
        </p:spPr>
        <p:txBody>
          <a:bodyPr/>
          <a:lstStyle/>
          <a:p>
            <a:r>
              <a:rPr lang="en-US" dirty="0"/>
              <a:t>A moiety refers to a collection of chemical species that have similar chemical functions.</a:t>
            </a:r>
          </a:p>
          <a:p>
            <a:r>
              <a:rPr lang="en-US" dirty="0"/>
              <a:t>Example: Variations in the chemical structure of inorganic phosphates.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A6603-CC09-9543-81B6-D13EB8D38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5" name="Picture 2" descr="ATP structure + function">
            <a:extLst>
              <a:ext uri="{FF2B5EF4-FFF2-40B4-BE49-F238E27FC236}">
                <a16:creationId xmlns:a16="http://schemas.microsoft.com/office/drawing/2014/main" id="{1906D2C7-8548-F644-9269-F68B50DD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3321711"/>
            <a:ext cx="4718304" cy="26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3586C1-78B7-4E4F-AFFD-C5A8325726B2}"/>
              </a:ext>
            </a:extLst>
          </p:cNvPr>
          <p:cNvSpPr/>
          <p:nvPr/>
        </p:nvSpPr>
        <p:spPr>
          <a:xfrm>
            <a:off x="2208922" y="3321711"/>
            <a:ext cx="2843137" cy="3473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CA075-0859-D44F-B8DC-613C4982AB2E}"/>
              </a:ext>
            </a:extLst>
          </p:cNvPr>
          <p:cNvSpPr/>
          <p:nvPr/>
        </p:nvSpPr>
        <p:spPr>
          <a:xfrm>
            <a:off x="3821199" y="3608070"/>
            <a:ext cx="2843137" cy="22783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E5517D-9F49-9D48-A2CD-07B1B8442A60}"/>
                  </a:ext>
                </a:extLst>
              </p:cNvPr>
              <p:cNvSpPr txBox="1"/>
              <p:nvPr/>
            </p:nvSpPr>
            <p:spPr>
              <a:xfrm>
                <a:off x="3076177" y="3807061"/>
                <a:ext cx="278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E5517D-9F49-9D48-A2CD-07B1B844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77" y="3807061"/>
                <a:ext cx="278601" cy="369332"/>
              </a:xfrm>
              <a:prstGeom prst="rect">
                <a:avLst/>
              </a:prstGeom>
              <a:blipFill>
                <a:blip r:embed="rId3"/>
                <a:stretch>
                  <a:fillRect l="-9091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CC29B-7E0C-8147-A030-0013F3E36537}"/>
                  </a:ext>
                </a:extLst>
              </p:cNvPr>
              <p:cNvSpPr txBox="1"/>
              <p:nvPr/>
            </p:nvSpPr>
            <p:spPr>
              <a:xfrm>
                <a:off x="2462767" y="3810871"/>
                <a:ext cx="2802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CC29B-7E0C-8147-A030-0013F3E3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767" y="3810871"/>
                <a:ext cx="280205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0D32C-7C1E-4E4F-BFE8-0B3D7C3E86C1}"/>
                  </a:ext>
                </a:extLst>
              </p:cNvPr>
              <p:cNvSpPr txBox="1"/>
              <p:nvPr/>
            </p:nvSpPr>
            <p:spPr>
              <a:xfrm>
                <a:off x="1643617" y="3826111"/>
                <a:ext cx="767839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0D32C-7C1E-4E4F-BFE8-0B3D7C3E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17" y="3826111"/>
                <a:ext cx="76783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4D1DBE37-83BC-5843-8E68-034EDD6D7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263" y="4087853"/>
            <a:ext cx="1533986" cy="120131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13FC561-221C-7E42-A052-187FBB8A2DDF}"/>
              </a:ext>
            </a:extLst>
          </p:cNvPr>
          <p:cNvGrpSpPr/>
          <p:nvPr/>
        </p:nvGrpSpPr>
        <p:grpSpPr>
          <a:xfrm>
            <a:off x="1441082" y="4118734"/>
            <a:ext cx="5223254" cy="2274695"/>
            <a:chOff x="1441082" y="4118734"/>
            <a:chExt cx="5223254" cy="22746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2F8512-0014-8C46-905D-A70D4927B747}"/>
                </a:ext>
              </a:extLst>
            </p:cNvPr>
            <p:cNvSpPr/>
            <p:nvPr/>
          </p:nvSpPr>
          <p:spPr>
            <a:xfrm>
              <a:off x="2242706" y="4294632"/>
              <a:ext cx="568783" cy="1170433"/>
            </a:xfrm>
            <a:prstGeom prst="rect">
              <a:avLst/>
            </a:prstGeom>
            <a:noFill/>
            <a:ln w="12700">
              <a:prstDash val="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53779F-1D37-1945-80B5-0BCC847578F0}"/>
                </a:ext>
              </a:extLst>
            </p:cNvPr>
            <p:cNvGrpSpPr/>
            <p:nvPr/>
          </p:nvGrpSpPr>
          <p:grpSpPr>
            <a:xfrm>
              <a:off x="1441082" y="4294632"/>
              <a:ext cx="5223254" cy="2098797"/>
              <a:chOff x="1441082" y="4294632"/>
              <a:chExt cx="5223254" cy="20987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3A20D5-E4EF-F148-BAE7-B8BE4A5759E2}"/>
                  </a:ext>
                </a:extLst>
              </p:cNvPr>
              <p:cNvSpPr/>
              <p:nvPr/>
            </p:nvSpPr>
            <p:spPr>
              <a:xfrm>
                <a:off x="1441082" y="4315968"/>
                <a:ext cx="767839" cy="1170433"/>
              </a:xfrm>
              <a:prstGeom prst="rect">
                <a:avLst/>
              </a:prstGeom>
              <a:noFill/>
              <a:ln w="12700">
                <a:prstDash val="dash"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E35B34-2F1F-1743-A134-86906410F163}"/>
                  </a:ext>
                </a:extLst>
              </p:cNvPr>
              <p:cNvSpPr/>
              <p:nvPr/>
            </p:nvSpPr>
            <p:spPr>
              <a:xfrm>
                <a:off x="2882786" y="4294632"/>
                <a:ext cx="767839" cy="1170433"/>
              </a:xfrm>
              <a:prstGeom prst="rect">
                <a:avLst/>
              </a:prstGeom>
              <a:noFill/>
              <a:ln w="12700">
                <a:prstDash val="dash"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DC756-CA27-924B-88DE-B49629B8032F}"/>
                  </a:ext>
                </a:extLst>
              </p:cNvPr>
              <p:cNvSpPr txBox="1"/>
              <p:nvPr/>
            </p:nvSpPr>
            <p:spPr>
              <a:xfrm>
                <a:off x="2170798" y="6024097"/>
                <a:ext cx="4493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Instances of inorganic phosphate moieties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9672842-FB9C-0B46-91D8-E895EB8F8E33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4417567" y="5289167"/>
                <a:ext cx="1158981" cy="734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FE6DD1D-5B7F-1E4D-AAAE-D862284F08CB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H="1" flipV="1">
                <a:off x="3237315" y="5486401"/>
                <a:ext cx="1180252" cy="53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A64D9F3-7B2A-AB47-AA65-02BDC0D4FFE7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H="1" flipV="1">
                <a:off x="2526202" y="5486401"/>
                <a:ext cx="1891365" cy="53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A607BF6-9F44-5B46-8DDD-A44BF314681B}"/>
                  </a:ext>
                </a:extLst>
              </p:cNvPr>
              <p:cNvCxnSpPr>
                <a:cxnSpLocks/>
                <a:stCxn id="29" idx="0"/>
                <a:endCxn id="27" idx="2"/>
              </p:cNvCxnSpPr>
              <p:nvPr/>
            </p:nvCxnSpPr>
            <p:spPr>
              <a:xfrm flipH="1" flipV="1">
                <a:off x="1825002" y="5486401"/>
                <a:ext cx="2592565" cy="53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F1F41-6D99-7B4C-AC4C-2C83927C7685}"/>
                </a:ext>
              </a:extLst>
            </p:cNvPr>
            <p:cNvSpPr/>
            <p:nvPr/>
          </p:nvSpPr>
          <p:spPr>
            <a:xfrm>
              <a:off x="4728852" y="4118734"/>
              <a:ext cx="1565397" cy="1170433"/>
            </a:xfrm>
            <a:prstGeom prst="rect">
              <a:avLst/>
            </a:prstGeom>
            <a:noFill/>
            <a:ln w="12700">
              <a:prstDash val="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82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A68-6B44-BD45-9C34-BFD7B2A6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7021"/>
            <a:ext cx="8229600" cy="838200"/>
          </a:xfrm>
        </p:spPr>
        <p:txBody>
          <a:bodyPr/>
          <a:lstStyle/>
          <a:p>
            <a:r>
              <a:rPr lang="en-US" dirty="0"/>
              <a:t>Moiety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FEB7-34E1-F14F-B60C-ED72D40A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140"/>
            <a:ext cx="8229600" cy="2537461"/>
          </a:xfrm>
        </p:spPr>
        <p:txBody>
          <a:bodyPr/>
          <a:lstStyle/>
          <a:p>
            <a:r>
              <a:rPr lang="en-US" dirty="0"/>
              <a:t>Moiety analysis provides a way to check consistency of reactions while having flexibility about the exact chemical formula</a:t>
            </a:r>
          </a:p>
          <a:p>
            <a:r>
              <a:rPr lang="en-US" dirty="0"/>
              <a:t>Chemical species are represented by their moiety structure</a:t>
            </a:r>
          </a:p>
          <a:p>
            <a:r>
              <a:rPr lang="en-US" dirty="0"/>
              <a:t>A reaction is “moiety preserving” if the counts of moieties in the reactants is the same as the counts in the products.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08DA9-B396-0F44-A4D2-4CC8C37375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25AD06A-7EA3-374D-85AA-706285432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22071"/>
              </p:ext>
            </p:extLst>
          </p:nvPr>
        </p:nvGraphicFramePr>
        <p:xfrm>
          <a:off x="369571" y="3467099"/>
          <a:ext cx="3185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319">
                  <a:extLst>
                    <a:ext uri="{9D8B030D-6E8A-4147-A177-3AD203B41FA5}">
                      <a16:colId xmlns:a16="http://schemas.microsoft.com/office/drawing/2014/main" val="502210968"/>
                    </a:ext>
                  </a:extLst>
                </a:gridCol>
                <a:gridCol w="681134">
                  <a:extLst>
                    <a:ext uri="{9D8B030D-6E8A-4147-A177-3AD203B41FA5}">
                      <a16:colId xmlns:a16="http://schemas.microsoft.com/office/drawing/2014/main" val="2969247410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150918022"/>
                    </a:ext>
                  </a:extLst>
                </a:gridCol>
                <a:gridCol w="643813">
                  <a:extLst>
                    <a:ext uri="{9D8B030D-6E8A-4147-A177-3AD203B41FA5}">
                      <a16:colId xmlns:a16="http://schemas.microsoft.com/office/drawing/2014/main" val="1649620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5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4159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B0DD1-FFBA-6F45-A9B9-990FCC015F54}"/>
                  </a:ext>
                </a:extLst>
              </p:cNvPr>
              <p:cNvSpPr txBox="1"/>
              <p:nvPr/>
            </p:nvSpPr>
            <p:spPr>
              <a:xfrm>
                <a:off x="5589037" y="3337898"/>
                <a:ext cx="2639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B0DD1-FFBA-6F45-A9B9-990FCC01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037" y="3337898"/>
                <a:ext cx="2639249" cy="430887"/>
              </a:xfrm>
              <a:prstGeom prst="rect">
                <a:avLst/>
              </a:prstGeom>
              <a:blipFill>
                <a:blip r:embed="rId2"/>
                <a:stretch>
                  <a:fillRect l="-2404" r="-192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998F8A6-A32B-DA44-A8E5-E05D84D59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81116"/>
              </p:ext>
            </p:extLst>
          </p:nvPr>
        </p:nvGraphicFramePr>
        <p:xfrm>
          <a:off x="4646194" y="3821427"/>
          <a:ext cx="39566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158">
                  <a:extLst>
                    <a:ext uri="{9D8B030D-6E8A-4147-A177-3AD203B41FA5}">
                      <a16:colId xmlns:a16="http://schemas.microsoft.com/office/drawing/2014/main" val="1901718434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1967387353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1968856508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302310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ADP +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4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78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96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B6E3EB-83D8-A34F-A6DB-8AF13FDE8A42}"/>
                  </a:ext>
                </a:extLst>
              </p:cNvPr>
              <p:cNvSpPr txBox="1"/>
              <p:nvPr/>
            </p:nvSpPr>
            <p:spPr>
              <a:xfrm>
                <a:off x="5741437" y="5011191"/>
                <a:ext cx="19804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B6E3EB-83D8-A34F-A6DB-8AF13FDE8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437" y="5011191"/>
                <a:ext cx="1980414" cy="430887"/>
              </a:xfrm>
              <a:prstGeom prst="rect">
                <a:avLst/>
              </a:prstGeom>
              <a:blipFill>
                <a:blip r:embed="rId3"/>
                <a:stretch>
                  <a:fillRect l="-3822" r="-254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66A8990E-539B-1840-9C4E-1CF15CE0B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11735"/>
              </p:ext>
            </p:extLst>
          </p:nvPr>
        </p:nvGraphicFramePr>
        <p:xfrm>
          <a:off x="4798594" y="5494720"/>
          <a:ext cx="39566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158">
                  <a:extLst>
                    <a:ext uri="{9D8B030D-6E8A-4147-A177-3AD203B41FA5}">
                      <a16:colId xmlns:a16="http://schemas.microsoft.com/office/drawing/2014/main" val="1901718434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1967387353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1968856508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302310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4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78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968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7E479E1-227A-AF46-95C1-D6B5C3D4D07C}"/>
              </a:ext>
            </a:extLst>
          </p:cNvPr>
          <p:cNvSpPr txBox="1"/>
          <p:nvPr/>
        </p:nvSpPr>
        <p:spPr>
          <a:xfrm>
            <a:off x="1213469" y="61590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Implicit chemical species: 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3E5585-B595-3D42-82C1-F4CA961D1C6B}"/>
              </a:ext>
            </a:extLst>
          </p:cNvPr>
          <p:cNvCxnSpPr/>
          <p:nvPr/>
        </p:nvCxnSpPr>
        <p:spPr>
          <a:xfrm>
            <a:off x="4798594" y="6430962"/>
            <a:ext cx="3804232" cy="0"/>
          </a:xfrm>
          <a:prstGeom prst="line">
            <a:avLst/>
          </a:prstGeom>
          <a:ln w="57150"/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5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8405-19F5-CB48-B1F1-0628B826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Moiety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C0CC9-27DB-074A-B9B6-B5B86C6DC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database of moiety structures for chemical species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Requires annotating models to identify chemical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3018-F956-0644-B054-8EA9D9ED2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221F90-0E17-754F-AC8E-71C3D335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27" y="4335462"/>
            <a:ext cx="3225800" cy="20955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72862A-AB37-194E-8747-961109CCC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42653"/>
              </p:ext>
            </p:extLst>
          </p:nvPr>
        </p:nvGraphicFramePr>
        <p:xfrm>
          <a:off x="882756" y="2011522"/>
          <a:ext cx="3185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319">
                  <a:extLst>
                    <a:ext uri="{9D8B030D-6E8A-4147-A177-3AD203B41FA5}">
                      <a16:colId xmlns:a16="http://schemas.microsoft.com/office/drawing/2014/main" val="502210968"/>
                    </a:ext>
                  </a:extLst>
                </a:gridCol>
                <a:gridCol w="681134">
                  <a:extLst>
                    <a:ext uri="{9D8B030D-6E8A-4147-A177-3AD203B41FA5}">
                      <a16:colId xmlns:a16="http://schemas.microsoft.com/office/drawing/2014/main" val="2969247410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150918022"/>
                    </a:ext>
                  </a:extLst>
                </a:gridCol>
                <a:gridCol w="643813">
                  <a:extLst>
                    <a:ext uri="{9D8B030D-6E8A-4147-A177-3AD203B41FA5}">
                      <a16:colId xmlns:a16="http://schemas.microsoft.com/office/drawing/2014/main" val="1649620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5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415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493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23759-78DB-6945-B959-2F21703276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BB102F-CC1F-1342-A389-AF18A416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06" y="425606"/>
            <a:ext cx="7814388" cy="2878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B26AB-BA89-D44C-B4D5-7265D87995CB}"/>
              </a:ext>
            </a:extLst>
          </p:cNvPr>
          <p:cNvSpPr txBox="1"/>
          <p:nvPr/>
        </p:nvSpPr>
        <p:spPr>
          <a:xfrm>
            <a:off x="664806" y="3620278"/>
            <a:ext cx="781438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Stoichiometric inconsistency</a:t>
            </a:r>
            <a:r>
              <a:rPr lang="en-US" dirty="0"/>
              <a:t>: There is no assignment of positive values of mass to chemical species such that all reactions are mass balanced.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48964-F690-CA4F-92E5-CBDB457F2E82}"/>
                  </a:ext>
                </a:extLst>
              </p:cNvPr>
              <p:cNvSpPr txBox="1"/>
              <p:nvPr/>
            </p:nvSpPr>
            <p:spPr>
              <a:xfrm>
                <a:off x="382556" y="5164499"/>
                <a:ext cx="205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48964-F690-CA4F-92E5-CBDB457F2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6" y="5164499"/>
                <a:ext cx="2055947" cy="276999"/>
              </a:xfrm>
              <a:prstGeom prst="rect">
                <a:avLst/>
              </a:prstGeom>
              <a:blipFill>
                <a:blip r:embed="rId3"/>
                <a:stretch>
                  <a:fillRect l="-7407" t="-26087" r="-308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268943-A313-6E4F-8090-FAD89B30B7F6}"/>
                  </a:ext>
                </a:extLst>
              </p:cNvPr>
              <p:cNvSpPr txBox="1"/>
              <p:nvPr/>
            </p:nvSpPr>
            <p:spPr>
              <a:xfrm>
                <a:off x="382556" y="5490283"/>
                <a:ext cx="16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268943-A313-6E4F-8090-FAD89B30B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6" y="5490283"/>
                <a:ext cx="1631922" cy="276999"/>
              </a:xfrm>
              <a:prstGeom prst="rect">
                <a:avLst/>
              </a:prstGeom>
              <a:blipFill>
                <a:blip r:embed="rId4"/>
                <a:stretch>
                  <a:fillRect l="-9302" t="-26087" r="-387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4472F-01C4-8348-AA61-2AAEF7997069}"/>
                  </a:ext>
                </a:extLst>
              </p:cNvPr>
              <p:cNvSpPr txBox="1"/>
              <p:nvPr/>
            </p:nvSpPr>
            <p:spPr>
              <a:xfrm>
                <a:off x="2687216" y="5113658"/>
                <a:ext cx="613501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Cannot assign positive masses that balance the reactions.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beause</a:t>
                </a:r>
                <a:r>
                  <a:rPr lang="en-US" dirty="0"/>
                  <a:t> of R2.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𝐴𝑇𝑃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4472F-01C4-8348-AA61-2AAEF7997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16" y="5113658"/>
                <a:ext cx="6135013" cy="923330"/>
              </a:xfrm>
              <a:prstGeom prst="rect">
                <a:avLst/>
              </a:prstGeom>
              <a:blipFill>
                <a:blip r:embed="rId5"/>
                <a:stretch>
                  <a:fillRect l="-82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4689AF6-ACBC-7B43-8B05-2A36D6749718}"/>
              </a:ext>
            </a:extLst>
          </p:cNvPr>
          <p:cNvSpPr txBox="1"/>
          <p:nvPr/>
        </p:nvSpPr>
        <p:spPr>
          <a:xfrm>
            <a:off x="317239" y="4693299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8848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7CDEAD-1CCF-8248-99C7-96E6A06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Stoichiometric Inconsistencies (SI)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FEF08-C9C7-924C-8702-97FB52BD0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/>
              <p:nvPr/>
            </p:nvSpPr>
            <p:spPr>
              <a:xfrm>
                <a:off x="457200" y="928300"/>
                <a:ext cx="205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28300"/>
                <a:ext cx="2055947" cy="276999"/>
              </a:xfrm>
              <a:prstGeom prst="rect">
                <a:avLst/>
              </a:prstGeom>
              <a:blipFill>
                <a:blip r:embed="rId2"/>
                <a:stretch>
                  <a:fillRect l="-7407" t="-20833" r="-3086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/>
              <p:nvPr/>
            </p:nvSpPr>
            <p:spPr>
              <a:xfrm>
                <a:off x="457200" y="1254084"/>
                <a:ext cx="16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54084"/>
                <a:ext cx="1631922" cy="276999"/>
              </a:xfrm>
              <a:prstGeom prst="rect">
                <a:avLst/>
              </a:prstGeom>
              <a:blipFill>
                <a:blip r:embed="rId3"/>
                <a:stretch>
                  <a:fillRect l="-9302" t="-21739" r="-310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27A6C3-6CEF-0C48-8352-E77C76F64141}"/>
              </a:ext>
            </a:extLst>
          </p:cNvPr>
          <p:cNvSpPr txBox="1"/>
          <p:nvPr/>
        </p:nvSpPr>
        <p:spPr>
          <a:xfrm>
            <a:off x="559837" y="2331161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Construct the mass equations for the reactions.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2D593-BE7D-814B-8D6C-25A6DFC105C3}"/>
                  </a:ext>
                </a:extLst>
              </p:cNvPr>
              <p:cNvSpPr txBox="1"/>
              <p:nvPr/>
            </p:nvSpPr>
            <p:spPr>
              <a:xfrm>
                <a:off x="544289" y="3976458"/>
                <a:ext cx="822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Determine if there are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that satisfy R1, R2.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2D593-BE7D-814B-8D6C-25A6DFC1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9" y="3976458"/>
                <a:ext cx="8229600" cy="369332"/>
              </a:xfrm>
              <a:prstGeom prst="rect">
                <a:avLst/>
              </a:prstGeom>
              <a:blipFill>
                <a:blip r:embed="rId4"/>
                <a:stretch>
                  <a:fillRect l="-61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8537E-D813-F746-BDCE-8B1415DE8930}"/>
                  </a:ext>
                </a:extLst>
              </p:cNvPr>
              <p:cNvSpPr txBox="1"/>
              <p:nvPr/>
            </p:nvSpPr>
            <p:spPr>
              <a:xfrm>
                <a:off x="740664" y="4405204"/>
                <a:ext cx="591078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From R2: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Substituting into R1: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We conclude that </a:t>
                </a:r>
                <a:r>
                  <a:rPr lang="en-US" sz="2000" b="1" dirty="0"/>
                  <a:t>no such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b="1" dirty="0"/>
                  <a:t> exists</a:t>
                </a:r>
                <a:r>
                  <a:rPr lang="en-US" sz="2000" dirty="0"/>
                  <a:t> </a:t>
                </a:r>
                <a:r>
                  <a:rPr lang="en-US" sz="2000" b="1" dirty="0"/>
                  <a:t>=&gt; SI</a:t>
                </a:r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8537E-D813-F746-BDCE-8B1415DE8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" y="4405204"/>
                <a:ext cx="5910785" cy="1015663"/>
              </a:xfrm>
              <a:prstGeom prst="rect">
                <a:avLst/>
              </a:prstGeom>
              <a:blipFill>
                <a:blip r:embed="rId5"/>
                <a:stretch>
                  <a:fillRect l="-1073" t="-3750" r="-21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8BFBE12-36C6-8D46-B22D-F6B03B6DB098}"/>
              </a:ext>
            </a:extLst>
          </p:cNvPr>
          <p:cNvSpPr txBox="1"/>
          <p:nvPr/>
        </p:nvSpPr>
        <p:spPr>
          <a:xfrm>
            <a:off x="3191256" y="1012575"/>
            <a:ext cx="54597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Stoichiometric inconsistency</a:t>
            </a:r>
            <a:r>
              <a:rPr lang="en-US" dirty="0"/>
              <a:t>: There is no assignment of positive values of mass to chemical species such that all reactions are mass balanced.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B00FD4-F634-414F-A7C7-B349A83A4884}"/>
                  </a:ext>
                </a:extLst>
              </p:cNvPr>
              <p:cNvSpPr txBox="1"/>
              <p:nvPr/>
            </p:nvSpPr>
            <p:spPr>
              <a:xfrm>
                <a:off x="546150" y="2775709"/>
                <a:ext cx="8351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be the masses of </a:t>
                </a:r>
                <a:r>
                  <a:rPr lang="en-US" i="1" dirty="0"/>
                  <a:t>ATP</a:t>
                </a:r>
                <a:r>
                  <a:rPr lang="en-US" dirty="0"/>
                  <a:t>, </a:t>
                </a:r>
                <a:r>
                  <a:rPr lang="en-US" i="1" dirty="0"/>
                  <a:t>ADP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, respectively.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B00FD4-F634-414F-A7C7-B349A83A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50" y="2775709"/>
                <a:ext cx="8351333" cy="369332"/>
              </a:xfrm>
              <a:prstGeom prst="rect">
                <a:avLst/>
              </a:prstGeom>
              <a:blipFill>
                <a:blip r:embed="rId6"/>
                <a:stretch>
                  <a:fillRect l="-76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1BAA4-1E46-8845-AE19-7601FB35043B}"/>
                  </a:ext>
                </a:extLst>
              </p:cNvPr>
              <p:cNvSpPr txBox="1"/>
              <p:nvPr/>
            </p:nvSpPr>
            <p:spPr>
              <a:xfrm>
                <a:off x="694944" y="3169274"/>
                <a:ext cx="2108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R1: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1BAA4-1E46-8845-AE19-7601FB350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4" y="3169274"/>
                <a:ext cx="2108269" cy="307777"/>
              </a:xfrm>
              <a:prstGeom prst="rect">
                <a:avLst/>
              </a:prstGeom>
              <a:blipFill>
                <a:blip r:embed="rId7"/>
                <a:stretch>
                  <a:fillRect l="-7186" t="-24000" r="-1796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E7A049-9818-714D-B503-84C362C31763}"/>
                  </a:ext>
                </a:extLst>
              </p:cNvPr>
              <p:cNvSpPr txBox="1"/>
              <p:nvPr/>
            </p:nvSpPr>
            <p:spPr>
              <a:xfrm>
                <a:off x="3427450" y="3169274"/>
                <a:ext cx="1467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R2: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E7A049-9818-714D-B503-84C362C31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50" y="3169274"/>
                <a:ext cx="1467453" cy="307777"/>
              </a:xfrm>
              <a:prstGeom prst="rect">
                <a:avLst/>
              </a:prstGeom>
              <a:blipFill>
                <a:blip r:embed="rId8"/>
                <a:stretch>
                  <a:fillRect l="-10256" t="-24000" r="-256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00D719A-211C-DF43-80C5-4398EAE0180C}"/>
              </a:ext>
            </a:extLst>
          </p:cNvPr>
          <p:cNvSpPr txBox="1"/>
          <p:nvPr/>
        </p:nvSpPr>
        <p:spPr>
          <a:xfrm>
            <a:off x="1749078" y="5952744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Is there way to detect SI in general?</a:t>
            </a:r>
          </a:p>
        </p:txBody>
      </p:sp>
    </p:spTree>
    <p:extLst>
      <p:ext uri="{BB962C8B-B14F-4D97-AF65-F5344CB8AC3E}">
        <p14:creationId xmlns:p14="http://schemas.microsoft.com/office/powerpoint/2010/main" val="65980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  <p:bldP spid="19" grpId="0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14A721-0EC0-FF48-8AA8-6791998B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More Complicated Mass Balance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307DC-C783-C449-8C3A-AC8970C5F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BB4251-EB22-FD46-BFAA-0FF8709E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40" y="976666"/>
            <a:ext cx="6222719" cy="4360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6509F1-B883-0241-9704-1F6C7C69E721}"/>
              </a:ext>
            </a:extLst>
          </p:cNvPr>
          <p:cNvSpPr/>
          <p:nvPr/>
        </p:nvSpPr>
        <p:spPr>
          <a:xfrm>
            <a:off x="1460640" y="4399696"/>
            <a:ext cx="6222719" cy="101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A Mixed-Integer Linear Programming (MILP) Problem for Generator Bids –  Kathleen West">
            <a:extLst>
              <a:ext uri="{FF2B5EF4-FFF2-40B4-BE49-F238E27FC236}">
                <a16:creationId xmlns:a16="http://schemas.microsoft.com/office/drawing/2014/main" id="{9186FC6C-AD7E-BD46-A029-8D7261DC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29" y="3775364"/>
            <a:ext cx="36068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FDD384-06C2-924B-A795-FDABC420EC16}"/>
              </a:ext>
            </a:extLst>
          </p:cNvPr>
          <p:cNvSpPr txBox="1"/>
          <p:nvPr/>
        </p:nvSpPr>
        <p:spPr>
          <a:xfrm>
            <a:off x="2277945" y="6282744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 </a:t>
            </a:r>
            <a:r>
              <a:rPr lang="en-US" dirty="0" err="1"/>
              <a:t>ErbB</a:t>
            </a:r>
            <a:r>
              <a:rPr lang="en-US" dirty="0"/>
              <a:t> signaling (</a:t>
            </a:r>
            <a:r>
              <a:rPr lang="en-US" dirty="0" err="1"/>
              <a:t>BioModels</a:t>
            </a:r>
            <a:r>
              <a:rPr lang="en-US" dirty="0"/>
              <a:t> 255)</a:t>
            </a:r>
          </a:p>
        </p:txBody>
      </p:sp>
    </p:spTree>
    <p:extLst>
      <p:ext uri="{BB962C8B-B14F-4D97-AF65-F5344CB8AC3E}">
        <p14:creationId xmlns:p14="http://schemas.microsoft.com/office/powerpoint/2010/main" val="319796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7AD0-3BDA-7644-996A-CECD92C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E734-BD78-4F4E-A722-0E0F1746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Kinds of tests</a:t>
            </a:r>
          </a:p>
          <a:p>
            <a:pPr lvl="1"/>
            <a:r>
              <a:rPr lang="en-US" sz="1600" dirty="0"/>
              <a:t>Validation</a:t>
            </a:r>
          </a:p>
          <a:p>
            <a:pPr lvl="1"/>
            <a:r>
              <a:rPr lang="en-US" sz="1600" dirty="0"/>
              <a:t>Verification</a:t>
            </a:r>
          </a:p>
          <a:p>
            <a:pPr lvl="2"/>
            <a:r>
              <a:rPr lang="en-US" sz="1600" dirty="0"/>
              <a:t>Static</a:t>
            </a:r>
          </a:p>
          <a:p>
            <a:pPr lvl="2"/>
            <a:r>
              <a:rPr lang="en-US" sz="1600" dirty="0"/>
              <a:t>Dynamic</a:t>
            </a:r>
          </a:p>
          <a:p>
            <a:r>
              <a:rPr lang="en-US" sz="1600" dirty="0"/>
              <a:t>Static tests in software</a:t>
            </a:r>
          </a:p>
          <a:p>
            <a:r>
              <a:rPr lang="en-US" sz="1600" dirty="0"/>
              <a:t>Static tests for biological models</a:t>
            </a:r>
          </a:p>
          <a:p>
            <a:pPr lvl="1"/>
            <a:r>
              <a:rPr lang="en-US" sz="1600" dirty="0"/>
              <a:t>MEMOTE</a:t>
            </a:r>
          </a:p>
          <a:p>
            <a:r>
              <a:rPr lang="en-US" sz="1600" dirty="0"/>
              <a:t>Mass balance errors</a:t>
            </a:r>
          </a:p>
          <a:p>
            <a:r>
              <a:rPr lang="en-US" sz="1600" dirty="0"/>
              <a:t>Problems with atomic mass analysis</a:t>
            </a:r>
          </a:p>
          <a:p>
            <a:r>
              <a:rPr lang="en-US" sz="1600" dirty="0"/>
              <a:t>Moiety analysis and its shortcomings</a:t>
            </a:r>
          </a:p>
          <a:p>
            <a:r>
              <a:rPr lang="en-US" sz="1600" dirty="0"/>
              <a:t>Stoichiometric inconsistencies</a:t>
            </a:r>
          </a:p>
          <a:p>
            <a:r>
              <a:rPr lang="en-US" sz="1600" dirty="0"/>
              <a:t>SI with isolation -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0B251-F1A2-0846-A6F8-989235092A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5510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1986-4116-444F-987F-488633D6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5714617" cy="838200"/>
          </a:xfrm>
        </p:spPr>
        <p:txBody>
          <a:bodyPr/>
          <a:lstStyle/>
          <a:p>
            <a:r>
              <a:rPr lang="en-US" dirty="0"/>
              <a:t>SI as a Linear Program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EA44-4D79-5644-957A-B49A3F6CF3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5C0D4F-D382-E64B-9E5C-1CF8F9293938}"/>
                  </a:ext>
                </a:extLst>
              </p:cNvPr>
              <p:cNvSpPr txBox="1"/>
              <p:nvPr/>
            </p:nvSpPr>
            <p:spPr>
              <a:xfrm>
                <a:off x="1110336" y="1523130"/>
                <a:ext cx="1561902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5C0D4F-D382-E64B-9E5C-1CF8F929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36" y="1523130"/>
                <a:ext cx="1561902" cy="746936"/>
              </a:xfrm>
              <a:prstGeom prst="rect">
                <a:avLst/>
              </a:prstGeom>
              <a:blipFill>
                <a:blip r:embed="rId3"/>
                <a:stretch>
                  <a:fillRect l="-28226" t="-149153" r="-806" b="-20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AFA4-A159-4E4E-A66B-A06CA603D21A}"/>
                  </a:ext>
                </a:extLst>
              </p:cNvPr>
              <p:cNvSpPr txBox="1"/>
              <p:nvPr/>
            </p:nvSpPr>
            <p:spPr>
              <a:xfrm>
                <a:off x="1203645" y="2936844"/>
                <a:ext cx="147649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AFA4-A159-4E4E-A66B-A06CA603D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45" y="2936844"/>
                <a:ext cx="1476494" cy="672172"/>
              </a:xfrm>
              <a:prstGeom prst="rect">
                <a:avLst/>
              </a:prstGeom>
              <a:blipFill>
                <a:blip r:embed="rId4"/>
                <a:stretch>
                  <a:fillRect l="-55085" t="-144444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B46E67-59A9-DB4E-BBC5-8BCFD408BD9B}"/>
                  </a:ext>
                </a:extLst>
              </p:cNvPr>
              <p:cNvSpPr txBox="1"/>
              <p:nvPr/>
            </p:nvSpPr>
            <p:spPr>
              <a:xfrm>
                <a:off x="1225414" y="3869099"/>
                <a:ext cx="1493037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B46E67-59A9-DB4E-BBC5-8BCFD408B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14" y="3869099"/>
                <a:ext cx="1493037" cy="672172"/>
              </a:xfrm>
              <a:prstGeom prst="rect">
                <a:avLst/>
              </a:prstGeom>
              <a:blipFill>
                <a:blip r:embed="rId5"/>
                <a:stretch>
                  <a:fillRect l="-54622" t="-144444" r="-1681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CA2C6-0338-494C-93E6-B75EDF616F59}"/>
                  </a:ext>
                </a:extLst>
              </p:cNvPr>
              <p:cNvSpPr txBox="1"/>
              <p:nvPr/>
            </p:nvSpPr>
            <p:spPr>
              <a:xfrm>
                <a:off x="1178758" y="4899945"/>
                <a:ext cx="1958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&gt;0,⋯,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CA2C6-0338-494C-93E6-B75EDF616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58" y="4899945"/>
                <a:ext cx="1958485" cy="276999"/>
              </a:xfrm>
              <a:prstGeom prst="rect">
                <a:avLst/>
              </a:prstGeom>
              <a:blipFill>
                <a:blip r:embed="rId6"/>
                <a:stretch>
                  <a:fillRect l="-641" r="-192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6B0364-B27F-8E47-9F44-FC33B89377A3}"/>
              </a:ext>
            </a:extLst>
          </p:cNvPr>
          <p:cNvSpPr txBox="1"/>
          <p:nvPr/>
        </p:nvSpPr>
        <p:spPr>
          <a:xfrm>
            <a:off x="815324" y="247165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Constraints: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AB6C98-A2E6-E643-AAE7-A3DFEC6803FD}"/>
              </a:ext>
            </a:extLst>
          </p:cNvPr>
          <p:cNvGrpSpPr>
            <a:grpSpLocks noChangeAspect="1"/>
          </p:cNvGrpSpPr>
          <p:nvPr/>
        </p:nvGrpSpPr>
        <p:grpSpPr>
          <a:xfrm>
            <a:off x="1885708" y="3572444"/>
            <a:ext cx="43117" cy="192548"/>
            <a:chOff x="5384619" y="2648523"/>
            <a:chExt cx="86230" cy="3850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FAFB13-7348-0E49-97E5-A58892D04488}"/>
                </a:ext>
              </a:extLst>
            </p:cNvPr>
            <p:cNvSpPr/>
            <p:nvPr/>
          </p:nvSpPr>
          <p:spPr>
            <a:xfrm>
              <a:off x="5384619" y="2648523"/>
              <a:ext cx="86230" cy="80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7BEDC0-2985-4F44-BA90-641BA32C8B3E}"/>
                </a:ext>
              </a:extLst>
            </p:cNvPr>
            <p:cNvSpPr/>
            <p:nvPr/>
          </p:nvSpPr>
          <p:spPr>
            <a:xfrm>
              <a:off x="5384619" y="2800923"/>
              <a:ext cx="86230" cy="80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368ACD-2386-164E-8DC1-7423111ABA66}"/>
                </a:ext>
              </a:extLst>
            </p:cNvPr>
            <p:cNvSpPr/>
            <p:nvPr/>
          </p:nvSpPr>
          <p:spPr>
            <a:xfrm>
              <a:off x="5384619" y="2953323"/>
              <a:ext cx="86230" cy="80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3697A7-739C-BC46-AFA2-E4236DF54B4B}"/>
                  </a:ext>
                </a:extLst>
              </p:cNvPr>
              <p:cNvSpPr txBox="1"/>
              <p:nvPr/>
            </p:nvSpPr>
            <p:spPr>
              <a:xfrm>
                <a:off x="542864" y="5821461"/>
                <a:ext cx="292221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1600" dirty="0"/>
                  <a:t> are constants of the problem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3697A7-739C-BC46-AFA2-E4236DF54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64" y="5821461"/>
                <a:ext cx="2922210" cy="246221"/>
              </a:xfrm>
              <a:prstGeom prst="rect">
                <a:avLst/>
              </a:prstGeom>
              <a:blipFill>
                <a:blip r:embed="rId7"/>
                <a:stretch>
                  <a:fillRect l="-2597" t="-25000" r="-3463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CF188-C88D-B645-891B-3DFA24E609F4}"/>
                  </a:ext>
                </a:extLst>
              </p:cNvPr>
              <p:cNvSpPr txBox="1"/>
              <p:nvPr/>
            </p:nvSpPr>
            <p:spPr>
              <a:xfrm>
                <a:off x="542864" y="5580832"/>
                <a:ext cx="28790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are constants of the problem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CF188-C88D-B645-891B-3DFA24E60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64" y="5580832"/>
                <a:ext cx="2879058" cy="246221"/>
              </a:xfrm>
              <a:prstGeom prst="rect">
                <a:avLst/>
              </a:prstGeom>
              <a:blipFill>
                <a:blip r:embed="rId8"/>
                <a:stretch>
                  <a:fillRect l="-1754" t="-25000" r="-307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5CF30D-A11D-4346-A7B0-D232A54CAF53}"/>
                  </a:ext>
                </a:extLst>
              </p:cNvPr>
              <p:cNvSpPr txBox="1"/>
              <p:nvPr/>
            </p:nvSpPr>
            <p:spPr>
              <a:xfrm>
                <a:off x="4660845" y="3165915"/>
                <a:ext cx="3284874" cy="800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+ 0  =  0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5CF30D-A11D-4346-A7B0-D232A54CA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45" y="3165915"/>
                <a:ext cx="3284874" cy="800027"/>
              </a:xfrm>
              <a:prstGeom prst="rect">
                <a:avLst/>
              </a:prstGeom>
              <a:blipFill>
                <a:blip r:embed="rId9"/>
                <a:stretch>
                  <a:fillRect t="-1563" r="-1931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AB0D89F-79C4-6541-BB6A-FD046799664D}"/>
              </a:ext>
            </a:extLst>
          </p:cNvPr>
          <p:cNvSpPr txBox="1"/>
          <p:nvPr/>
        </p:nvSpPr>
        <p:spPr>
          <a:xfrm>
            <a:off x="489494" y="720397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Linear</a:t>
            </a:r>
            <a:r>
              <a:rPr lang="en-US" sz="2000" b="1" dirty="0"/>
              <a:t> </a:t>
            </a:r>
            <a:r>
              <a:rPr lang="en-US" sz="2000" b="1" u="sng" dirty="0"/>
              <a:t>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634E3-51BA-CC41-9C4D-ECA5473BFC50}"/>
              </a:ext>
            </a:extLst>
          </p:cNvPr>
          <p:cNvSpPr txBox="1"/>
          <p:nvPr/>
        </p:nvSpPr>
        <p:spPr>
          <a:xfrm>
            <a:off x="5534857" y="648763"/>
            <a:ext cx="2772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SI for ATP</a:t>
            </a:r>
            <a:r>
              <a:rPr lang="en-US" sz="2000" b="1" dirty="0"/>
              <a:t> </a:t>
            </a:r>
            <a:r>
              <a:rPr lang="en-US" sz="2000" b="1" u="sng" dirty="0"/>
              <a:t>Hydrolysis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67106B-F0BA-2B43-9611-E581AF552810}"/>
                  </a:ext>
                </a:extLst>
              </p:cNvPr>
              <p:cNvSpPr txBox="1"/>
              <p:nvPr/>
            </p:nvSpPr>
            <p:spPr>
              <a:xfrm>
                <a:off x="5722768" y="1489205"/>
                <a:ext cx="1289263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67106B-F0BA-2B43-9611-E581AF552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768" y="1489205"/>
                <a:ext cx="1289263" cy="746936"/>
              </a:xfrm>
              <a:prstGeom prst="rect">
                <a:avLst/>
              </a:prstGeom>
              <a:blipFill>
                <a:blip r:embed="rId10"/>
                <a:stretch>
                  <a:fillRect l="-34314" t="-145000" r="-1666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A14BD4-495A-8349-AF36-C08E5AA9C6F6}"/>
                  </a:ext>
                </a:extLst>
              </p:cNvPr>
              <p:cNvSpPr txBox="1"/>
              <p:nvPr/>
            </p:nvSpPr>
            <p:spPr>
              <a:xfrm>
                <a:off x="5408635" y="4814970"/>
                <a:ext cx="21734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&gt;0,⋯,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A14BD4-495A-8349-AF36-C08E5AA9C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35" y="4814970"/>
                <a:ext cx="2173480" cy="307777"/>
              </a:xfrm>
              <a:prstGeom prst="rect">
                <a:avLst/>
              </a:prstGeom>
              <a:blipFill>
                <a:blip r:embed="rId11"/>
                <a:stretch>
                  <a:fillRect l="-578" r="-115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6FE220-A93B-CA4F-9B5B-FD8975C223E5}"/>
                  </a:ext>
                </a:extLst>
              </p:cNvPr>
              <p:cNvSpPr txBox="1"/>
              <p:nvPr/>
            </p:nvSpPr>
            <p:spPr>
              <a:xfrm>
                <a:off x="5978248" y="2226548"/>
                <a:ext cx="942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6FE220-A93B-CA4F-9B5B-FD8975C2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48" y="2226548"/>
                <a:ext cx="942822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19FA534-383C-D34D-8665-554852960270}"/>
                  </a:ext>
                </a:extLst>
              </p:cNvPr>
              <p:cNvSpPr txBox="1"/>
              <p:nvPr/>
            </p:nvSpPr>
            <p:spPr>
              <a:xfrm>
                <a:off x="4706265" y="4111286"/>
                <a:ext cx="348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C000"/>
                    </a:solidFill>
                  </a:rPr>
                  <a:t> from stoichiometry matrix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19FA534-383C-D34D-8665-55485296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65" y="4111286"/>
                <a:ext cx="3486788" cy="369332"/>
              </a:xfrm>
              <a:prstGeom prst="rect">
                <a:avLst/>
              </a:prstGeom>
              <a:blipFill>
                <a:blip r:embed="rId1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200184-8F05-A640-B5C0-13F8DF609D77}"/>
                  </a:ext>
                </a:extLst>
              </p:cNvPr>
              <p:cNvSpPr txBox="1"/>
              <p:nvPr/>
            </p:nvSpPr>
            <p:spPr>
              <a:xfrm>
                <a:off x="536640" y="5360004"/>
                <a:ext cx="22266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are unknowns to find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200184-8F05-A640-B5C0-13F8DF609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40" y="5360004"/>
                <a:ext cx="2226635" cy="246221"/>
              </a:xfrm>
              <a:prstGeom prst="rect">
                <a:avLst/>
              </a:prstGeom>
              <a:blipFill>
                <a:blip r:embed="rId14"/>
                <a:stretch>
                  <a:fillRect l="-2841" t="-19048" r="-4545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9FEE8C-49B0-FE46-A405-72ED73B3B309}"/>
                  </a:ext>
                </a:extLst>
              </p:cNvPr>
              <p:cNvSpPr txBox="1"/>
              <p:nvPr/>
            </p:nvSpPr>
            <p:spPr>
              <a:xfrm>
                <a:off x="4680619" y="1048113"/>
                <a:ext cx="205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9FEE8C-49B0-FE46-A405-72ED73B3B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619" y="1048113"/>
                <a:ext cx="2055947" cy="276999"/>
              </a:xfrm>
              <a:prstGeom prst="rect">
                <a:avLst/>
              </a:prstGeom>
              <a:blipFill>
                <a:blip r:embed="rId15"/>
                <a:stretch>
                  <a:fillRect l="-6748" t="-26087" r="-2454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CFB9C-15C2-DD43-B912-BFAB4208E43F}"/>
                  </a:ext>
                </a:extLst>
              </p:cNvPr>
              <p:cNvSpPr txBox="1"/>
              <p:nvPr/>
            </p:nvSpPr>
            <p:spPr>
              <a:xfrm>
                <a:off x="7129758" y="1048113"/>
                <a:ext cx="16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CFB9C-15C2-DD43-B912-BFAB4208E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758" y="1048113"/>
                <a:ext cx="1631922" cy="276999"/>
              </a:xfrm>
              <a:prstGeom prst="rect">
                <a:avLst/>
              </a:prstGeom>
              <a:blipFill>
                <a:blip r:embed="rId16"/>
                <a:stretch>
                  <a:fillRect l="-8527" t="-26087" r="-387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BCBFF4-9F1D-A44B-BB75-109890D751BE}"/>
              </a:ext>
            </a:extLst>
          </p:cNvPr>
          <p:cNvSpPr txBox="1"/>
          <p:nvPr/>
        </p:nvSpPr>
        <p:spPr>
          <a:xfrm>
            <a:off x="3648456" y="5533740"/>
            <a:ext cx="489454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Feasibility problem: Verify constraints.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549C5D-E68E-394D-BCB9-98DF5CFDB425}"/>
              </a:ext>
            </a:extLst>
          </p:cNvPr>
          <p:cNvSpPr txBox="1"/>
          <p:nvPr/>
        </p:nvSpPr>
        <p:spPr>
          <a:xfrm>
            <a:off x="3648455" y="6009182"/>
            <a:ext cx="375314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SI </a:t>
            </a:r>
            <a:r>
              <a:rPr lang="en-US" sz="2000" b="1" dirty="0">
                <a:sym typeface="Wingdings" pitchFamily="2" charset="2"/>
              </a:rPr>
              <a:t> Cannot solve feasibility.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031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5" grpId="0"/>
      <p:bldP spid="14" grpId="0"/>
      <p:bldP spid="18" grpId="0"/>
      <p:bldP spid="21" grpId="0"/>
      <p:bldP spid="23" grpId="0"/>
      <p:bldP spid="24" grpId="0"/>
      <p:bldP spid="26" grpId="0"/>
      <p:bldP spid="28" grpId="0"/>
      <p:bldP spid="29" grpId="0"/>
      <p:bldP spid="33" grpId="0"/>
      <p:bldP spid="35" grpId="0"/>
      <p:bldP spid="27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7CDEAD-1CCF-8248-99C7-96E6A06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constraints are determined by the stoichiometry matrix.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FEF08-C9C7-924C-8702-97FB52BD0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/>
              <p:nvPr/>
            </p:nvSpPr>
            <p:spPr>
              <a:xfrm>
                <a:off x="457200" y="1156900"/>
                <a:ext cx="205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56900"/>
                <a:ext cx="2055947" cy="276999"/>
              </a:xfrm>
              <a:prstGeom prst="rect">
                <a:avLst/>
              </a:prstGeom>
              <a:blipFill>
                <a:blip r:embed="rId2"/>
                <a:stretch>
                  <a:fillRect l="-7407" t="-27273" r="-3086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/>
              <p:nvPr/>
            </p:nvSpPr>
            <p:spPr>
              <a:xfrm>
                <a:off x="457200" y="1482684"/>
                <a:ext cx="16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82684"/>
                <a:ext cx="1631922" cy="276999"/>
              </a:xfrm>
              <a:prstGeom prst="rect">
                <a:avLst/>
              </a:prstGeom>
              <a:blipFill>
                <a:blip r:embed="rId3"/>
                <a:stretch>
                  <a:fillRect l="-9302" t="-26087" r="-310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27A6C3-6CEF-0C48-8352-E77C76F64141}"/>
              </a:ext>
            </a:extLst>
          </p:cNvPr>
          <p:cNvSpPr txBox="1"/>
          <p:nvPr/>
        </p:nvSpPr>
        <p:spPr>
          <a:xfrm>
            <a:off x="559837" y="1791665"/>
            <a:ext cx="363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Transpose of stoichiometry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206DAC-2873-3D46-907E-403B718174BC}"/>
                  </a:ext>
                </a:extLst>
              </p:cNvPr>
              <p:cNvSpPr txBox="1"/>
              <p:nvPr/>
            </p:nvSpPr>
            <p:spPr>
              <a:xfrm>
                <a:off x="802433" y="2442972"/>
                <a:ext cx="3501920" cy="725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206DAC-2873-3D46-907E-403B71817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33" y="2442972"/>
                <a:ext cx="3501920" cy="725648"/>
              </a:xfrm>
              <a:prstGeom prst="rect">
                <a:avLst/>
              </a:prstGeom>
              <a:blipFill>
                <a:blip r:embed="rId4"/>
                <a:stretch>
                  <a:fillRect t="-172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D331ED-B623-2D4F-AD26-771C94244F64}"/>
              </a:ext>
            </a:extLst>
          </p:cNvPr>
          <p:cNvSpPr txBox="1"/>
          <p:nvPr/>
        </p:nvSpPr>
        <p:spPr>
          <a:xfrm>
            <a:off x="322815" y="2442972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A0FFD-ECE6-C140-A207-FD7F8660150E}"/>
              </a:ext>
            </a:extLst>
          </p:cNvPr>
          <p:cNvSpPr txBox="1"/>
          <p:nvPr/>
        </p:nvSpPr>
        <p:spPr>
          <a:xfrm>
            <a:off x="325923" y="2847301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72860-8A9D-A440-B486-1B32605B2742}"/>
              </a:ext>
            </a:extLst>
          </p:cNvPr>
          <p:cNvSpPr txBox="1"/>
          <p:nvPr/>
        </p:nvSpPr>
        <p:spPr>
          <a:xfrm>
            <a:off x="1063045" y="2119505"/>
            <a:ext cx="73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90845-3827-D44B-9980-0D42143628CB}"/>
              </a:ext>
            </a:extLst>
          </p:cNvPr>
          <p:cNvSpPr txBox="1"/>
          <p:nvPr/>
        </p:nvSpPr>
        <p:spPr>
          <a:xfrm>
            <a:off x="1821936" y="2131944"/>
            <a:ext cx="73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ADE2A-F096-E049-AD8D-038406979EDB}"/>
              </a:ext>
            </a:extLst>
          </p:cNvPr>
          <p:cNvSpPr txBox="1"/>
          <p:nvPr/>
        </p:nvSpPr>
        <p:spPr>
          <a:xfrm>
            <a:off x="2702126" y="2125721"/>
            <a:ext cx="73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2D593-BE7D-814B-8D6C-25A6DFC105C3}"/>
              </a:ext>
            </a:extLst>
          </p:cNvPr>
          <p:cNvSpPr txBox="1"/>
          <p:nvPr/>
        </p:nvSpPr>
        <p:spPr>
          <a:xfrm>
            <a:off x="544289" y="343696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balance means that the sum of masses of reactants equals the sum of masses of the products for all reactions.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8CCBB0-C157-5B43-ADDA-400A39C53795}"/>
                  </a:ext>
                </a:extLst>
              </p:cNvPr>
              <p:cNvSpPr txBox="1"/>
              <p:nvPr/>
            </p:nvSpPr>
            <p:spPr>
              <a:xfrm>
                <a:off x="618931" y="4134921"/>
                <a:ext cx="8205773" cy="1140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8CCBB0-C157-5B43-ADDA-400A39C53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1" y="4134921"/>
                <a:ext cx="8205773" cy="1140569"/>
              </a:xfrm>
              <a:prstGeom prst="rect">
                <a:avLst/>
              </a:prstGeom>
              <a:blipFill>
                <a:blip r:embed="rId5"/>
                <a:stretch>
                  <a:fillRect r="-309"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EF0D0EF-1DEE-0941-B634-A8DDA5626AB6}"/>
              </a:ext>
            </a:extLst>
          </p:cNvPr>
          <p:cNvSpPr txBox="1"/>
          <p:nvPr/>
        </p:nvSpPr>
        <p:spPr>
          <a:xfrm>
            <a:off x="457200" y="527549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representation of the equality constraints.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2543C4-7C99-904F-8151-63A47A95ABD9}"/>
                  </a:ext>
                </a:extLst>
              </p:cNvPr>
              <p:cNvSpPr txBox="1"/>
              <p:nvPr/>
            </p:nvSpPr>
            <p:spPr>
              <a:xfrm>
                <a:off x="4721817" y="5495924"/>
                <a:ext cx="2871748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2543C4-7C99-904F-8151-63A47A95A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17" y="5495924"/>
                <a:ext cx="2871748" cy="977575"/>
              </a:xfrm>
              <a:prstGeom prst="rect">
                <a:avLst/>
              </a:prstGeom>
              <a:blipFill>
                <a:blip r:embed="rId6"/>
                <a:stretch>
                  <a:fillRect l="-220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9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3871-FEE7-5441-9CA7-609EE9A8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GAMES: Graphical Analysis of Mass Equivalent 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60456-6447-5E4E-9964-A7F4C6B50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0975"/>
            <a:ext cx="8229600" cy="4572001"/>
          </a:xfrm>
        </p:spPr>
        <p:txBody>
          <a:bodyPr/>
          <a:lstStyle/>
          <a:p>
            <a:r>
              <a:rPr lang="en-US" dirty="0"/>
              <a:t>Isolates the cause of stoichiometric inconsistencies so that they can be resolved.</a:t>
            </a:r>
          </a:p>
          <a:p>
            <a:r>
              <a:rPr lang="en-US" dirty="0"/>
              <a:t>Isolation is accomplished by showing that a small subset of reactions explains the SI. These reactions are the focus for error remediation.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08E2A-9E64-4446-8B5D-1A25C3A9F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D982B47-D75A-2A46-B5AD-317284BB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86" y="4149725"/>
            <a:ext cx="4229100" cy="2463800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37F9B6-AA3D-CD48-8B42-0A779AD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44" y="3240785"/>
            <a:ext cx="4043680" cy="6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64E0-350E-1E40-8A29-489DBF8C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</a:t>
            </a:r>
            <a:r>
              <a:rPr lang="en-US" dirty="0" err="1"/>
              <a:t>ErbB</a:t>
            </a:r>
            <a:r>
              <a:rPr lang="en-US" dirty="0"/>
              <a:t> Signaling (</a:t>
            </a:r>
            <a:r>
              <a:rPr lang="en-US" dirty="0" err="1"/>
              <a:t>BioModels</a:t>
            </a:r>
            <a:r>
              <a:rPr lang="en-US" dirty="0"/>
              <a:t> 255)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7EB51-717A-B944-B2A4-06F5784A3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854A49-11C5-1947-B6C1-0FEA8FE8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26" y="1669011"/>
            <a:ext cx="6677384" cy="4459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DF213-011D-9648-8503-F68ADFEE70FE}"/>
              </a:ext>
            </a:extLst>
          </p:cNvPr>
          <p:cNvSpPr txBox="1"/>
          <p:nvPr/>
        </p:nvSpPr>
        <p:spPr>
          <a:xfrm>
            <a:off x="970026" y="1103985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stoichiometric inconsistency here? Where?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87EC7B-8070-6D4B-AC5A-3A2602E21D5B}"/>
              </a:ext>
            </a:extLst>
          </p:cNvPr>
          <p:cNvSpPr/>
          <p:nvPr/>
        </p:nvSpPr>
        <p:spPr>
          <a:xfrm>
            <a:off x="1066800" y="4105656"/>
            <a:ext cx="7181088" cy="22189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C89E0-9D3B-6941-A010-4C62D1B7393B}"/>
              </a:ext>
            </a:extLst>
          </p:cNvPr>
          <p:cNvSpPr txBox="1"/>
          <p:nvPr/>
        </p:nvSpPr>
        <p:spPr>
          <a:xfrm>
            <a:off x="5358384" y="2027889"/>
            <a:ext cx="351129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Isolating errors is required to remediate complex errors.</a:t>
            </a:r>
          </a:p>
        </p:txBody>
      </p:sp>
    </p:spTree>
    <p:extLst>
      <p:ext uri="{BB962C8B-B14F-4D97-AF65-F5344CB8AC3E}">
        <p14:creationId xmlns:p14="http://schemas.microsoft.com/office/powerpoint/2010/main" val="6275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B15F-73A5-5844-AAAE-78A9F455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228600"/>
            <a:ext cx="8705088" cy="838200"/>
          </a:xfrm>
        </p:spPr>
        <p:txBody>
          <a:bodyPr/>
          <a:lstStyle/>
          <a:p>
            <a:r>
              <a:rPr lang="en-US" sz="2800" dirty="0"/>
              <a:t>GAMES: Graphical Analysis of Mass Equivalent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E42DE-69E7-DE42-90BF-62C2B10465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C106B0-0EAC-5846-8F35-6B1E6C167E2E}"/>
              </a:ext>
            </a:extLst>
          </p:cNvPr>
          <p:cNvGrpSpPr/>
          <p:nvPr/>
        </p:nvGrpSpPr>
        <p:grpSpPr>
          <a:xfrm>
            <a:off x="799338" y="1066801"/>
            <a:ext cx="5446014" cy="3221736"/>
            <a:chOff x="970026" y="1669011"/>
            <a:chExt cx="7277862" cy="4655589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7164834-69B6-D744-BC85-58244D46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026" y="1669011"/>
              <a:ext cx="6677384" cy="445989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B79392-D5DA-2A4D-A62A-8C7BD228FBC6}"/>
                </a:ext>
              </a:extLst>
            </p:cNvPr>
            <p:cNvSpPr/>
            <p:nvPr/>
          </p:nvSpPr>
          <p:spPr>
            <a:xfrm>
              <a:off x="1066800" y="4105656"/>
              <a:ext cx="7181088" cy="2218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E6C061D-EEE3-104F-A002-C3F0F89BC9EF}"/>
              </a:ext>
            </a:extLst>
          </p:cNvPr>
          <p:cNvSpPr txBox="1"/>
          <p:nvPr/>
        </p:nvSpPr>
        <p:spPr>
          <a:xfrm>
            <a:off x="2350008" y="4855464"/>
            <a:ext cx="6088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1.Form MEQs</a:t>
            </a:r>
          </a:p>
          <a:p>
            <a:r>
              <a:rPr lang="en-US" dirty="0"/>
              <a:t>2. Construct pseudo reactions using MEQs</a:t>
            </a:r>
          </a:p>
          <a:p>
            <a:r>
              <a:rPr lang="en-US" dirty="0"/>
              <a:t>3. Construct MEQ Graph, where arc means “greater than”</a:t>
            </a:r>
          </a:p>
          <a:p>
            <a:r>
              <a:rPr lang="en-US" dirty="0"/>
              <a:t>4. Look for and report cycles in MEQ Graph</a:t>
            </a:r>
          </a:p>
        </p:txBody>
      </p:sp>
    </p:spTree>
    <p:extLst>
      <p:ext uri="{BB962C8B-B14F-4D97-AF65-F5344CB8AC3E}">
        <p14:creationId xmlns:p14="http://schemas.microsoft.com/office/powerpoint/2010/main" val="3989425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6536-6A1F-B143-9A5E-65D4B231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Static Analyses: MEMOTE*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C496B-60C7-8544-9466-DAD90A893E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E5D589-D73D-064A-A805-FC855BE1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4" y="1192492"/>
            <a:ext cx="8212625" cy="5006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075704-B4B5-9447-8610-132A60745B57}"/>
              </a:ext>
            </a:extLst>
          </p:cNvPr>
          <p:cNvSpPr txBox="1"/>
          <p:nvPr/>
        </p:nvSpPr>
        <p:spPr>
          <a:xfrm>
            <a:off x="1685925" y="6324600"/>
            <a:ext cx="30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*Nature Biotechnology, March, 2020.</a:t>
            </a:r>
          </a:p>
        </p:txBody>
      </p:sp>
    </p:spTree>
    <p:extLst>
      <p:ext uri="{BB962C8B-B14F-4D97-AF65-F5344CB8AC3E}">
        <p14:creationId xmlns:p14="http://schemas.microsoft.com/office/powerpoint/2010/main" val="725568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3B9E-3557-0243-B946-B5577AA1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3046D-F06B-6140-B7B3-D5190DD45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46420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7CDEAD-1CCF-8248-99C7-96E6A06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Stoichiometric Inconsistencies (SI)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FEF08-C9C7-924C-8702-97FB52BD0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/>
              <p:nvPr/>
            </p:nvSpPr>
            <p:spPr>
              <a:xfrm>
                <a:off x="457200" y="928300"/>
                <a:ext cx="205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28300"/>
                <a:ext cx="2055947" cy="276999"/>
              </a:xfrm>
              <a:prstGeom prst="rect">
                <a:avLst/>
              </a:prstGeom>
              <a:blipFill>
                <a:blip r:embed="rId2"/>
                <a:stretch>
                  <a:fillRect l="-7407" t="-20833" r="-3086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/>
              <p:nvPr/>
            </p:nvSpPr>
            <p:spPr>
              <a:xfrm>
                <a:off x="457200" y="1254084"/>
                <a:ext cx="16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54084"/>
                <a:ext cx="1631922" cy="276999"/>
              </a:xfrm>
              <a:prstGeom prst="rect">
                <a:avLst/>
              </a:prstGeom>
              <a:blipFill>
                <a:blip r:embed="rId3"/>
                <a:stretch>
                  <a:fillRect l="-9302" t="-21739" r="-310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27A6C3-6CEF-0C48-8352-E77C76F64141}"/>
              </a:ext>
            </a:extLst>
          </p:cNvPr>
          <p:cNvSpPr txBox="1"/>
          <p:nvPr/>
        </p:nvSpPr>
        <p:spPr>
          <a:xfrm>
            <a:off x="559837" y="1800809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Construct transpose of stoichiometry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206DAC-2873-3D46-907E-403B718174BC}"/>
                  </a:ext>
                </a:extLst>
              </p:cNvPr>
              <p:cNvSpPr txBox="1"/>
              <p:nvPr/>
            </p:nvSpPr>
            <p:spPr>
              <a:xfrm>
                <a:off x="802433" y="2452116"/>
                <a:ext cx="3307893" cy="725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206DAC-2873-3D46-907E-403B71817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33" y="2452116"/>
                <a:ext cx="3307893" cy="725648"/>
              </a:xfrm>
              <a:prstGeom prst="rect">
                <a:avLst/>
              </a:prstGeom>
              <a:blipFill>
                <a:blip r:embed="rId4"/>
                <a:stretch>
                  <a:fillRect t="-1695" r="-1533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D331ED-B623-2D4F-AD26-771C94244F64}"/>
              </a:ext>
            </a:extLst>
          </p:cNvPr>
          <p:cNvSpPr txBox="1"/>
          <p:nvPr/>
        </p:nvSpPr>
        <p:spPr>
          <a:xfrm>
            <a:off x="322815" y="245211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A0FFD-ECE6-C140-A207-FD7F8660150E}"/>
              </a:ext>
            </a:extLst>
          </p:cNvPr>
          <p:cNvSpPr txBox="1"/>
          <p:nvPr/>
        </p:nvSpPr>
        <p:spPr>
          <a:xfrm>
            <a:off x="325923" y="2856445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72860-8A9D-A440-B486-1B32605B2742}"/>
              </a:ext>
            </a:extLst>
          </p:cNvPr>
          <p:cNvSpPr txBox="1"/>
          <p:nvPr/>
        </p:nvSpPr>
        <p:spPr>
          <a:xfrm>
            <a:off x="1063045" y="2128649"/>
            <a:ext cx="73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90845-3827-D44B-9980-0D42143628CB}"/>
              </a:ext>
            </a:extLst>
          </p:cNvPr>
          <p:cNvSpPr txBox="1"/>
          <p:nvPr/>
        </p:nvSpPr>
        <p:spPr>
          <a:xfrm>
            <a:off x="1821936" y="2141088"/>
            <a:ext cx="73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ADE2A-F096-E049-AD8D-038406979EDB}"/>
              </a:ext>
            </a:extLst>
          </p:cNvPr>
          <p:cNvSpPr txBox="1"/>
          <p:nvPr/>
        </p:nvSpPr>
        <p:spPr>
          <a:xfrm>
            <a:off x="2702126" y="2134865"/>
            <a:ext cx="73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2D593-BE7D-814B-8D6C-25A6DFC105C3}"/>
                  </a:ext>
                </a:extLst>
              </p:cNvPr>
              <p:cNvSpPr txBox="1"/>
              <p:nvPr/>
            </p:nvSpPr>
            <p:spPr>
              <a:xfrm>
                <a:off x="544289" y="3446106"/>
                <a:ext cx="8229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Determine if there is </a:t>
                </a:r>
                <a:r>
                  <a:rPr lang="en-US" i="1" dirty="0"/>
                  <a:t>no</a:t>
                </a:r>
                <a:r>
                  <a:rPr lang="en-US" dirty="0"/>
                  <a:t> a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mass assignments for the </a:t>
                </a:r>
                <a:r>
                  <a:rPr lang="en-US" i="1" dirty="0"/>
                  <a:t>k</a:t>
                </a:r>
                <a:r>
                  <a:rPr lang="en-US" dirty="0"/>
                  <a:t> chemical species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2D593-BE7D-814B-8D6C-25A6DFC1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9" y="3446106"/>
                <a:ext cx="8229600" cy="646331"/>
              </a:xfrm>
              <a:prstGeom prst="rect">
                <a:avLst/>
              </a:prstGeom>
              <a:blipFill>
                <a:blip r:embed="rId5"/>
                <a:stretch>
                  <a:fillRect l="-61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8CCBB0-C157-5B43-ADDA-400A39C53795}"/>
                  </a:ext>
                </a:extLst>
              </p:cNvPr>
              <p:cNvSpPr txBox="1"/>
              <p:nvPr/>
            </p:nvSpPr>
            <p:spPr>
              <a:xfrm>
                <a:off x="618931" y="4144065"/>
                <a:ext cx="8205773" cy="1140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8CCBB0-C157-5B43-ADDA-400A39C53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1" y="4144065"/>
                <a:ext cx="8205773" cy="1140569"/>
              </a:xfrm>
              <a:prstGeom prst="rect">
                <a:avLst/>
              </a:prstGeom>
              <a:blipFill>
                <a:blip r:embed="rId6"/>
                <a:stretch>
                  <a:fillRect r="-309"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8537E-D813-F746-BDCE-8B1415DE8930}"/>
                  </a:ext>
                </a:extLst>
              </p:cNvPr>
              <p:cNvSpPr txBox="1"/>
              <p:nvPr/>
            </p:nvSpPr>
            <p:spPr>
              <a:xfrm>
                <a:off x="1431926" y="5584771"/>
                <a:ext cx="681167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Observe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(second equation).</a:t>
                </a:r>
              </a:p>
              <a:p>
                <a:r>
                  <a:rPr lang="en-US" sz="2000" dirty="0" err="1"/>
                  <a:t>Subsituting</a:t>
                </a:r>
                <a:r>
                  <a:rPr lang="en-US" sz="2000" dirty="0"/>
                  <a:t>, the first equation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We conclude that </a:t>
                </a:r>
                <a:r>
                  <a:rPr lang="en-US" sz="2000" b="1" dirty="0"/>
                  <a:t>no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b="1" dirty="0"/>
                  <a:t> exists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8537E-D813-F746-BDCE-8B1415DE8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26" y="5584771"/>
                <a:ext cx="6811673" cy="1015663"/>
              </a:xfrm>
              <a:prstGeom prst="rect">
                <a:avLst/>
              </a:prstGeom>
              <a:blipFill>
                <a:blip r:embed="rId7"/>
                <a:stretch>
                  <a:fillRect l="-931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8BFBE12-36C6-8D46-B22D-F6B03B6DB098}"/>
              </a:ext>
            </a:extLst>
          </p:cNvPr>
          <p:cNvSpPr txBox="1"/>
          <p:nvPr/>
        </p:nvSpPr>
        <p:spPr>
          <a:xfrm>
            <a:off x="3364992" y="802263"/>
            <a:ext cx="54597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Stoichiometric inconsistency</a:t>
            </a:r>
            <a:r>
              <a:rPr lang="en-US" dirty="0"/>
              <a:t>: There is no assignment of positive values of mass to chemical species such that all reactions are mass balanced.</a:t>
            </a:r>
          </a:p>
        </p:txBody>
      </p:sp>
    </p:spTree>
    <p:extLst>
      <p:ext uri="{BB962C8B-B14F-4D97-AF65-F5344CB8AC3E}">
        <p14:creationId xmlns:p14="http://schemas.microsoft.com/office/powerpoint/2010/main" val="10586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64E0-350E-1E40-8A29-489DBF8C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Stoichiometric Inconsistency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7EB51-717A-B944-B2A4-06F5784A3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854A49-11C5-1947-B6C1-0FEA8FE8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86" y="1147803"/>
            <a:ext cx="6677384" cy="4459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322338-F153-7C4F-963B-296BC8EB9EBC}"/>
              </a:ext>
            </a:extLst>
          </p:cNvPr>
          <p:cNvSpPr txBox="1"/>
          <p:nvPr/>
        </p:nvSpPr>
        <p:spPr>
          <a:xfrm>
            <a:off x="3629608" y="613021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ErbB</a:t>
            </a:r>
            <a:r>
              <a:rPr lang="en-US" dirty="0"/>
              <a:t> signaling (</a:t>
            </a:r>
            <a:r>
              <a:rPr lang="en-US" dirty="0" err="1"/>
              <a:t>BioModels</a:t>
            </a:r>
            <a:r>
              <a:rPr lang="en-US" dirty="0"/>
              <a:t> 255)</a:t>
            </a:r>
          </a:p>
        </p:txBody>
      </p:sp>
    </p:spTree>
    <p:extLst>
      <p:ext uri="{BB962C8B-B14F-4D97-AF65-F5344CB8AC3E}">
        <p14:creationId xmlns:p14="http://schemas.microsoft.com/office/powerpoint/2010/main" val="1005931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64E0-350E-1E40-8A29-489DBF8C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7EB51-717A-B944-B2A4-06F5784A3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854A49-11C5-1947-B6C1-0FEA8FE8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86" y="1147803"/>
            <a:ext cx="4412742" cy="2947317"/>
          </a:xfrm>
          <a:prstGeom prst="rect">
            <a:avLst/>
          </a:prstGeom>
        </p:spPr>
      </p:pic>
      <p:pic>
        <p:nvPicPr>
          <p:cNvPr id="8" name="Picture 7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8DF076A3-9E9D-D343-A1B2-08B717D1F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86" y="4157662"/>
            <a:ext cx="75819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7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B65-CF09-0843-B203-1D00CCA55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2050" name="Picture 2" descr="Types of Software Testing | Two Main Types of Software Testing">
            <a:extLst>
              <a:ext uri="{FF2B5EF4-FFF2-40B4-BE49-F238E27FC236}">
                <a16:creationId xmlns:a16="http://schemas.microsoft.com/office/drawing/2014/main" id="{A06E7787-094F-4E42-9BC4-831EA3E0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4" y="1012507"/>
            <a:ext cx="8374848" cy="483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093446-DCE5-A341-9A16-0313ED883A43}"/>
              </a:ext>
            </a:extLst>
          </p:cNvPr>
          <p:cNvSpPr/>
          <p:nvPr/>
        </p:nvSpPr>
        <p:spPr>
          <a:xfrm>
            <a:off x="389763" y="2346579"/>
            <a:ext cx="1810512" cy="6347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58CE5C-F869-E64B-B277-C432FFC14A96}"/>
              </a:ext>
            </a:extLst>
          </p:cNvPr>
          <p:cNvSpPr/>
          <p:nvPr/>
        </p:nvSpPr>
        <p:spPr>
          <a:xfrm>
            <a:off x="399288" y="3641979"/>
            <a:ext cx="1810512" cy="6347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A80DC-3711-D245-9585-ACF23626104B}"/>
              </a:ext>
            </a:extLst>
          </p:cNvPr>
          <p:cNvSpPr txBox="1"/>
          <p:nvPr/>
        </p:nvSpPr>
        <p:spPr>
          <a:xfrm>
            <a:off x="3844878" y="1600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Static Errors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072161-8AB9-CE48-8DFF-E117C765A1FD}"/>
              </a:ext>
            </a:extLst>
          </p:cNvPr>
          <p:cNvSpPr/>
          <p:nvPr/>
        </p:nvSpPr>
        <p:spPr>
          <a:xfrm>
            <a:off x="3675888" y="1575054"/>
            <a:ext cx="1810512" cy="3944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6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14A721-0EC0-FF48-8AA8-6791998B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More Complicated Mass Balance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307DC-C783-C449-8C3A-AC8970C5F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BB4251-EB22-FD46-BFAA-0FF8709E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27" y="976666"/>
            <a:ext cx="5406587" cy="37885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6509F1-B883-0241-9704-1F6C7C69E721}"/>
              </a:ext>
            </a:extLst>
          </p:cNvPr>
          <p:cNvSpPr/>
          <p:nvPr/>
        </p:nvSpPr>
        <p:spPr>
          <a:xfrm>
            <a:off x="327274" y="3968611"/>
            <a:ext cx="6222719" cy="101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69517-B19C-5B45-AFFC-C84A11B662E6}"/>
                  </a:ext>
                </a:extLst>
              </p:cNvPr>
              <p:cNvSpPr txBox="1"/>
              <p:nvPr/>
            </p:nvSpPr>
            <p:spPr>
              <a:xfrm>
                <a:off x="2594317" y="4548674"/>
                <a:ext cx="4420121" cy="1549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69517-B19C-5B45-AFFC-C84A11B66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317" y="4548674"/>
                <a:ext cx="4420121" cy="1549078"/>
              </a:xfrm>
              <a:prstGeom prst="rect">
                <a:avLst/>
              </a:prstGeom>
              <a:blipFill>
                <a:blip r:embed="rId3"/>
                <a:stretch>
                  <a:fillRect t="-1626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DF3F270-7D87-594C-AFD4-07766000D714}"/>
              </a:ext>
            </a:extLst>
          </p:cNvPr>
          <p:cNvSpPr txBox="1"/>
          <p:nvPr/>
        </p:nvSpPr>
        <p:spPr>
          <a:xfrm>
            <a:off x="3340765" y="4190802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BA2DA-D9B9-9240-A9D7-7730EC449C21}"/>
              </a:ext>
            </a:extLst>
          </p:cNvPr>
          <p:cNvSpPr txBox="1"/>
          <p:nvPr/>
        </p:nvSpPr>
        <p:spPr>
          <a:xfrm>
            <a:off x="3754421" y="4190802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2DC5B-17A2-F144-9A2B-CEEBA68B9C42}"/>
              </a:ext>
            </a:extLst>
          </p:cNvPr>
          <p:cNvSpPr txBox="1"/>
          <p:nvPr/>
        </p:nvSpPr>
        <p:spPr>
          <a:xfrm>
            <a:off x="4298707" y="4190802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6B8C4-86A2-DA46-BF39-A5480E56634A}"/>
              </a:ext>
            </a:extLst>
          </p:cNvPr>
          <p:cNvSpPr txBox="1"/>
          <p:nvPr/>
        </p:nvSpPr>
        <p:spPr>
          <a:xfrm>
            <a:off x="4811889" y="4190802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6FFD5F-5934-C345-84E5-52E95C5908FF}"/>
              </a:ext>
            </a:extLst>
          </p:cNvPr>
          <p:cNvSpPr txBox="1"/>
          <p:nvPr/>
        </p:nvSpPr>
        <p:spPr>
          <a:xfrm>
            <a:off x="5312638" y="4190802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387E9-65C4-1746-AAB4-D32398873026}"/>
              </a:ext>
            </a:extLst>
          </p:cNvPr>
          <p:cNvSpPr txBox="1"/>
          <p:nvPr/>
        </p:nvSpPr>
        <p:spPr>
          <a:xfrm>
            <a:off x="5735628" y="4190802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c154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9E122-789A-9941-8A6E-F274CCC15767}"/>
              </a:ext>
            </a:extLst>
          </p:cNvPr>
          <p:cNvSpPr txBox="1"/>
          <p:nvPr/>
        </p:nvSpPr>
        <p:spPr>
          <a:xfrm>
            <a:off x="6271630" y="4190802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C160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668F1-C6F2-F045-9C39-38A715D2E893}"/>
              </a:ext>
            </a:extLst>
          </p:cNvPr>
          <p:cNvSpPr txBox="1"/>
          <p:nvPr/>
        </p:nvSpPr>
        <p:spPr>
          <a:xfrm>
            <a:off x="7160095" y="4464497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E29E1E-A16B-FD45-B791-12733DBD6363}"/>
              </a:ext>
            </a:extLst>
          </p:cNvPr>
          <p:cNvSpPr txBox="1"/>
          <p:nvPr/>
        </p:nvSpPr>
        <p:spPr>
          <a:xfrm>
            <a:off x="7066788" y="473849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E3C62-6B28-2C45-9EA3-5F0B9B08F94D}"/>
              </a:ext>
            </a:extLst>
          </p:cNvPr>
          <p:cNvSpPr txBox="1"/>
          <p:nvPr/>
        </p:nvSpPr>
        <p:spPr>
          <a:xfrm>
            <a:off x="7066788" y="5012491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v208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9E533E-F3B4-784A-83C3-9AF2A3E5EADC}"/>
              </a:ext>
            </a:extLst>
          </p:cNvPr>
          <p:cNvSpPr txBox="1"/>
          <p:nvPr/>
        </p:nvSpPr>
        <p:spPr>
          <a:xfrm>
            <a:off x="7066788" y="5286488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v523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5495E-D892-754A-BCD1-0943C8EDA241}"/>
              </a:ext>
            </a:extLst>
          </p:cNvPr>
          <p:cNvSpPr txBox="1"/>
          <p:nvPr/>
        </p:nvSpPr>
        <p:spPr>
          <a:xfrm>
            <a:off x="7066788" y="5560485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v537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56C9A3-B47A-9146-9767-F0DF38638693}"/>
              </a:ext>
            </a:extLst>
          </p:cNvPr>
          <p:cNvSpPr txBox="1"/>
          <p:nvPr/>
        </p:nvSpPr>
        <p:spPr>
          <a:xfrm>
            <a:off x="7066788" y="5834480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v601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EC83E-C342-D347-A818-D9F55F1946F2}"/>
              </a:ext>
            </a:extLst>
          </p:cNvPr>
          <p:cNvSpPr txBox="1"/>
          <p:nvPr/>
        </p:nvSpPr>
        <p:spPr>
          <a:xfrm>
            <a:off x="531241" y="3636778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BioModels</a:t>
            </a:r>
            <a:r>
              <a:rPr lang="en-US" dirty="0"/>
              <a:t> 255: Model of </a:t>
            </a:r>
            <a:r>
              <a:rPr lang="en-US" dirty="0" err="1"/>
              <a:t>Erb</a:t>
            </a:r>
            <a:r>
              <a:rPr lang="en-US" dirty="0"/>
              <a:t> signaling pathways.</a:t>
            </a:r>
          </a:p>
        </p:txBody>
      </p:sp>
    </p:spTree>
    <p:extLst>
      <p:ext uri="{BB962C8B-B14F-4D97-AF65-F5344CB8AC3E}">
        <p14:creationId xmlns:p14="http://schemas.microsoft.com/office/powerpoint/2010/main" val="206182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D063CA-3F1C-D947-8DDF-483C3473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Sbstoat</a:t>
            </a:r>
            <a:r>
              <a:rPr lang="en-US" dirty="0"/>
              <a:t>: Function &amp;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5E500-5241-9149-85C6-985B41F3A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5255"/>
            <a:ext cx="8229600" cy="8382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Sbstoat</a:t>
            </a:r>
            <a:r>
              <a:rPr lang="en-US" dirty="0"/>
              <a:t> provides a simple interface for estimating parameters and their uncertainties in SBML and Antimony models.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0F4737-0BF3-3A41-829C-9E1E5288A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D0C8BC-77E0-F74C-A8F6-D9D51E240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541392"/>
              </p:ext>
            </p:extLst>
          </p:nvPr>
        </p:nvGraphicFramePr>
        <p:xfrm>
          <a:off x="457200" y="1759216"/>
          <a:ext cx="52120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548">
                  <a:extLst>
                    <a:ext uri="{9D8B030D-6E8A-4147-A177-3AD203B41FA5}">
                      <a16:colId xmlns:a16="http://schemas.microsoft.com/office/drawing/2014/main" val="1907797493"/>
                    </a:ext>
                  </a:extLst>
                </a:gridCol>
                <a:gridCol w="2102348">
                  <a:extLst>
                    <a:ext uri="{9D8B030D-6E8A-4147-A177-3AD203B41FA5}">
                      <a16:colId xmlns:a16="http://schemas.microsoft.com/office/drawing/2014/main" val="291088924"/>
                    </a:ext>
                  </a:extLst>
                </a:gridCol>
                <a:gridCol w="1472185">
                  <a:extLst>
                    <a:ext uri="{9D8B030D-6E8A-4147-A177-3AD203B41FA5}">
                      <a16:colId xmlns:a16="http://schemas.microsoft.com/office/drawing/2014/main" val="114448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Modules (Files)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Lines of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5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5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8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267021"/>
                  </a:ext>
                </a:extLst>
              </a:tr>
            </a:tbl>
          </a:graphicData>
        </a:graphic>
      </p:graphicFrame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77257D1-C7AD-4248-9FB8-AACAF405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53134" y="752090"/>
            <a:ext cx="3392400" cy="8404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F7A87-A56A-F049-9FA7-80722C02CEA5}"/>
              </a:ext>
            </a:extLst>
          </p:cNvPr>
          <p:cNvSpPr txBox="1"/>
          <p:nvPr/>
        </p:nvSpPr>
        <p:spPr>
          <a:xfrm>
            <a:off x="6236603" y="2706123"/>
            <a:ext cx="252825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Call graph for module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timeseriesPlotter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5CB68-6B4E-B841-9510-2D381C70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Linting Catches Static Errors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EC736-30D6-0346-859A-B22542301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3074" name="Picture 2" descr="enter image description here">
            <a:extLst>
              <a:ext uri="{FF2B5EF4-FFF2-40B4-BE49-F238E27FC236}">
                <a16:creationId xmlns:a16="http://schemas.microsoft.com/office/drawing/2014/main" id="{FAC0213B-67A8-614A-A46C-8AB31F94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7" y="2089150"/>
            <a:ext cx="8342483" cy="36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C4CC6-5266-3B49-9ADF-58C5ABF1E9D2}"/>
              </a:ext>
            </a:extLst>
          </p:cNvPr>
          <p:cNvSpPr txBox="1"/>
          <p:nvPr/>
        </p:nvSpPr>
        <p:spPr>
          <a:xfrm>
            <a:off x="148549" y="1066800"/>
            <a:ext cx="8894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Static error</a:t>
            </a:r>
            <a:r>
              <a:rPr lang="en-US" sz="2000" dirty="0"/>
              <a:t>: An error that can be detected without executing program codes.</a:t>
            </a:r>
          </a:p>
        </p:txBody>
      </p:sp>
    </p:spTree>
    <p:extLst>
      <p:ext uri="{BB962C8B-B14F-4D97-AF65-F5344CB8AC3E}">
        <p14:creationId xmlns:p14="http://schemas.microsoft.com/office/powerpoint/2010/main" val="396522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5D05-420C-F64B-BEE7-0456C555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Approach 1: Try it!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53AF4-84E3-6B49-B59B-6F218D195B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0B0A0A-1601-1A47-A4AD-18C591E9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6" y="2108453"/>
            <a:ext cx="4161282" cy="2190652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C55E8E5-3EB1-6842-BA5F-FE4881F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10" y="5340758"/>
            <a:ext cx="7931544" cy="1166404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C136438-96A3-DD42-BAD0-8197A0FB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85" y="744919"/>
            <a:ext cx="3972005" cy="49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EE50-29FB-1B4C-B7B2-8F52DFC3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“Try it!”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CAB65-36D4-E745-BC78-3A4A16219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one model enough?</a:t>
            </a:r>
          </a:p>
          <a:p>
            <a:r>
              <a:rPr lang="en-US" dirty="0"/>
              <a:t>Traversal through modules/functions depends on the model and parameters under evaluation.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02BB-AFD5-4242-9F96-E3600BC9F3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E17E33-AC8B-8A40-9F15-61EC1E27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25492" y="822569"/>
            <a:ext cx="2682240" cy="66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2EEC-46C6-A44F-98E5-D0A380A4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2971800" cy="838200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947E-FD11-694E-A0C2-577AF2C4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2020824"/>
            <a:ext cx="8522209" cy="59859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Separate tests for each function ensures that all statements are executed.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1B12-A1BA-C542-BE11-E2302E2D9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897E3AA-A1CF-FD45-A97F-9D26DF3FB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72833"/>
              </p:ext>
            </p:extLst>
          </p:nvPr>
        </p:nvGraphicFramePr>
        <p:xfrm>
          <a:off x="3694176" y="244475"/>
          <a:ext cx="52120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548">
                  <a:extLst>
                    <a:ext uri="{9D8B030D-6E8A-4147-A177-3AD203B41FA5}">
                      <a16:colId xmlns:a16="http://schemas.microsoft.com/office/drawing/2014/main" val="1907797493"/>
                    </a:ext>
                  </a:extLst>
                </a:gridCol>
                <a:gridCol w="2102348">
                  <a:extLst>
                    <a:ext uri="{9D8B030D-6E8A-4147-A177-3AD203B41FA5}">
                      <a16:colId xmlns:a16="http://schemas.microsoft.com/office/drawing/2014/main" val="291088924"/>
                    </a:ext>
                  </a:extLst>
                </a:gridCol>
                <a:gridCol w="1472185">
                  <a:extLst>
                    <a:ext uri="{9D8B030D-6E8A-4147-A177-3AD203B41FA5}">
                      <a16:colId xmlns:a16="http://schemas.microsoft.com/office/drawing/2014/main" val="114448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Modules (Files)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Lines of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5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5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8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26702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1B448DE-EE9D-0A47-B552-ACE6D17D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2851318"/>
            <a:ext cx="4910327" cy="238076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09205E7-CF7B-D446-AD7B-9A471B76F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12" y="4232252"/>
            <a:ext cx="5099808" cy="1999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A0ACD5-DF28-0543-9333-E42B3E528EF4}"/>
              </a:ext>
            </a:extLst>
          </p:cNvPr>
          <p:cNvSpPr txBox="1"/>
          <p:nvPr/>
        </p:nvSpPr>
        <p:spPr>
          <a:xfrm>
            <a:off x="1453896" y="101187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Mostly unit tests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58B88B-69E1-A24A-B500-8C067161E79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292861" y="1172154"/>
            <a:ext cx="401315" cy="24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EBCE9AB-7F52-4045-B1F7-63B650D30EF1}"/>
              </a:ext>
            </a:extLst>
          </p:cNvPr>
          <p:cNvSpPr/>
          <p:nvPr/>
        </p:nvSpPr>
        <p:spPr>
          <a:xfrm>
            <a:off x="4937760" y="5157216"/>
            <a:ext cx="1572768" cy="182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16F2C5-6A37-ED47-A0F8-53C6DD538F38}"/>
              </a:ext>
            </a:extLst>
          </p:cNvPr>
          <p:cNvSpPr/>
          <p:nvPr/>
        </p:nvSpPr>
        <p:spPr>
          <a:xfrm>
            <a:off x="4971288" y="5428488"/>
            <a:ext cx="1164336" cy="182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AEAE58-611B-1149-9D31-6EC639492345}"/>
              </a:ext>
            </a:extLst>
          </p:cNvPr>
          <p:cNvSpPr/>
          <p:nvPr/>
        </p:nvSpPr>
        <p:spPr>
          <a:xfrm>
            <a:off x="6077712" y="4760976"/>
            <a:ext cx="1572768" cy="18288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B37486-4C68-0A48-81C6-979D0CA48D13}"/>
              </a:ext>
            </a:extLst>
          </p:cNvPr>
          <p:cNvSpPr/>
          <p:nvPr/>
        </p:nvSpPr>
        <p:spPr>
          <a:xfrm>
            <a:off x="981456" y="2853120"/>
            <a:ext cx="1572768" cy="18288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07161B7-3C0A-0B44-8A4A-47945BFF485B}"/>
              </a:ext>
            </a:extLst>
          </p:cNvPr>
          <p:cNvCxnSpPr>
            <a:stCxn id="16" idx="0"/>
            <a:endCxn id="17" idx="0"/>
          </p:cNvCxnSpPr>
          <p:nvPr/>
        </p:nvCxnSpPr>
        <p:spPr>
          <a:xfrm rot="16200000" flipV="1">
            <a:off x="3362040" y="1258920"/>
            <a:ext cx="1907856" cy="5096256"/>
          </a:xfrm>
          <a:prstGeom prst="bentConnector3">
            <a:avLst>
              <a:gd name="adj1" fmla="val 111982"/>
            </a:avLst>
          </a:prstGeom>
          <a:ln>
            <a:headEnd type="non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E3A874-6937-0C40-BE82-968D304A7FC9}"/>
              </a:ext>
            </a:extLst>
          </p:cNvPr>
          <p:cNvSpPr txBox="1"/>
          <p:nvPr/>
        </p:nvSpPr>
        <p:spPr>
          <a:xfrm>
            <a:off x="6912865" y="2782669"/>
            <a:ext cx="157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code calls function.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997D8E-085C-9347-BA19-3CF605B2E328}"/>
              </a:ext>
            </a:extLst>
          </p:cNvPr>
          <p:cNvSpPr txBox="1"/>
          <p:nvPr/>
        </p:nvSpPr>
        <p:spPr>
          <a:xfrm>
            <a:off x="593339" y="5340096"/>
            <a:ext cx="283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code has assertions that verify predicates.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06F3B4B-46DD-2B4B-8E8F-84DEA8397498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429000" y="5248656"/>
            <a:ext cx="1449072" cy="414606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DBAD45D-B3C5-BC4B-9650-6186B47DEDFE}"/>
              </a:ext>
            </a:extLst>
          </p:cNvPr>
          <p:cNvCxnSpPr>
            <a:cxnSpLocks/>
            <a:stCxn id="22" idx="3"/>
            <a:endCxn id="15" idx="2"/>
          </p:cNvCxnSpPr>
          <p:nvPr/>
        </p:nvCxnSpPr>
        <p:spPr>
          <a:xfrm flipV="1">
            <a:off x="3429000" y="5519928"/>
            <a:ext cx="1542288" cy="143334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  <p:bldP spid="16" grpId="0" animBg="1"/>
      <p:bldP spid="17" grpId="0" animBg="1"/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2EEC-46C6-A44F-98E5-D0A380A4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947E-FD11-694E-A0C2-577AF2C4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04" y="1017430"/>
            <a:ext cx="8229600" cy="10789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Verify that codes operate as expected under normal conditions.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1B12-A1BA-C542-BE11-E2302E2D9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D59F68-7200-534B-80AE-3D337BEE73A0}"/>
              </a:ext>
            </a:extLst>
          </p:cNvPr>
          <p:cNvSpPr txBox="1">
            <a:spLocks/>
          </p:cNvSpPr>
          <p:nvPr/>
        </p:nvSpPr>
        <p:spPr>
          <a:xfrm>
            <a:off x="413004" y="1778244"/>
            <a:ext cx="8522209" cy="59859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SBstoat</a:t>
            </a:r>
            <a:r>
              <a:rPr lang="en-US" dirty="0"/>
              <a:t> System Testing: process ~800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984223-FCF4-E949-8CE3-0DBBA737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86103"/>
            <a:ext cx="6046993" cy="1702625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8FDCFBA-11AF-5347-9B0B-3CD89A100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47" y="5114867"/>
            <a:ext cx="2679954" cy="1498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600F9-829C-6F4F-9D53-21DBB771D255}"/>
              </a:ext>
            </a:extLst>
          </p:cNvPr>
          <p:cNvSpPr txBox="1"/>
          <p:nvPr/>
        </p:nvSpPr>
        <p:spPr>
          <a:xfrm>
            <a:off x="355091" y="281867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Collect success/failure for each model.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409F1-C370-C442-9F56-642E560BC210}"/>
              </a:ext>
            </a:extLst>
          </p:cNvPr>
          <p:cNvSpPr txBox="1"/>
          <p:nvPr/>
        </p:nvSpPr>
        <p:spPr>
          <a:xfrm>
            <a:off x="3480696" y="560950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4366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168050</TotalTime>
  <Words>1352</Words>
  <Application>Microsoft Macintosh PowerPoint</Application>
  <PresentationFormat>On-screen Show (4:3)</PresentationFormat>
  <Paragraphs>297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 Lecture 15: Testing Models: Static Errors  </vt:lpstr>
      <vt:lpstr>Notes</vt:lpstr>
      <vt:lpstr>PowerPoint Presentation</vt:lpstr>
      <vt:lpstr>Testing Sbstoat: Function &amp; Structure</vt:lpstr>
      <vt:lpstr>Software Linting Catches Static Errors</vt:lpstr>
      <vt:lpstr>Test Approach 1: Try it! </vt:lpstr>
      <vt:lpstr>Shortcomings of “Try it!”</vt:lpstr>
      <vt:lpstr>Unit Testing</vt:lpstr>
      <vt:lpstr>System Testing</vt:lpstr>
      <vt:lpstr>Static Testing of BioMedical Models</vt:lpstr>
      <vt:lpstr>What’s Wrong With This Model?</vt:lpstr>
      <vt:lpstr>What Do We Mean by Mass Balance Errors</vt:lpstr>
      <vt:lpstr>True Mass Balance May Not Be Desirable</vt:lpstr>
      <vt:lpstr>Moietities</vt:lpstr>
      <vt:lpstr>Moiety Analysis</vt:lpstr>
      <vt:lpstr>Challenges With Moiety Analysis</vt:lpstr>
      <vt:lpstr>PowerPoint Presentation</vt:lpstr>
      <vt:lpstr>Finding Stoichiometric Inconsistencies (SI)</vt:lpstr>
      <vt:lpstr>Finding More Complicated Mass Balance Errors</vt:lpstr>
      <vt:lpstr>SI as a Linear Program</vt:lpstr>
      <vt:lpstr>Equality constraints are determined by the stoichiometry matrix.</vt:lpstr>
      <vt:lpstr>GAMES: Graphical Analysis of Mass Equivalent Sets</vt:lpstr>
      <vt:lpstr>Isolating ErbB Signaling (BioModels 255)</vt:lpstr>
      <vt:lpstr>GAMES: Graphical Analysis of Mass Equivalent Sets</vt:lpstr>
      <vt:lpstr>Other Static Analyses: MEMOTE*</vt:lpstr>
      <vt:lpstr>BACKUP</vt:lpstr>
      <vt:lpstr>Finding Stoichiometric Inconsistencies (SI)</vt:lpstr>
      <vt:lpstr>Stoichiometric Inconsistency</vt:lpstr>
      <vt:lpstr>PowerPoint Presentation</vt:lpstr>
      <vt:lpstr>Finding More Complicated Mass Balance Errors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2663</cp:revision>
  <dcterms:created xsi:type="dcterms:W3CDTF">2008-11-04T22:35:39Z</dcterms:created>
  <dcterms:modified xsi:type="dcterms:W3CDTF">2021-01-31T21:23:58Z</dcterms:modified>
</cp:coreProperties>
</file>